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41"/>
  </p:notesMasterIdLst>
  <p:sldIdLst>
    <p:sldId id="448" r:id="rId2"/>
    <p:sldId id="503" r:id="rId3"/>
    <p:sldId id="450" r:id="rId4"/>
    <p:sldId id="451" r:id="rId5"/>
    <p:sldId id="483" r:id="rId6"/>
    <p:sldId id="452" r:id="rId7"/>
    <p:sldId id="506" r:id="rId8"/>
    <p:sldId id="492" r:id="rId9"/>
    <p:sldId id="453" r:id="rId10"/>
    <p:sldId id="484" r:id="rId11"/>
    <p:sldId id="454" r:id="rId12"/>
    <p:sldId id="455" r:id="rId13"/>
    <p:sldId id="456" r:id="rId14"/>
    <p:sldId id="508" r:id="rId15"/>
    <p:sldId id="509" r:id="rId16"/>
    <p:sldId id="512" r:id="rId17"/>
    <p:sldId id="494" r:id="rId18"/>
    <p:sldId id="511" r:id="rId19"/>
    <p:sldId id="457" r:id="rId20"/>
    <p:sldId id="485" r:id="rId21"/>
    <p:sldId id="460" r:id="rId22"/>
    <p:sldId id="461" r:id="rId23"/>
    <p:sldId id="462" r:id="rId24"/>
    <p:sldId id="514" r:id="rId25"/>
    <p:sldId id="515" r:id="rId26"/>
    <p:sldId id="505" r:id="rId27"/>
    <p:sldId id="518" r:id="rId28"/>
    <p:sldId id="519" r:id="rId29"/>
    <p:sldId id="321" r:id="rId30"/>
    <p:sldId id="324" r:id="rId31"/>
    <p:sldId id="326" r:id="rId32"/>
    <p:sldId id="337" r:id="rId33"/>
    <p:sldId id="510" r:id="rId34"/>
    <p:sldId id="490" r:id="rId35"/>
    <p:sldId id="491" r:id="rId36"/>
    <p:sldId id="500" r:id="rId37"/>
    <p:sldId id="502" r:id="rId38"/>
    <p:sldId id="517" r:id="rId39"/>
    <p:sldId id="516"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738" y="6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DFCF17-76EB-4792-B956-67FDC2950353}" type="datetimeFigureOut">
              <a:rPr lang="en-US" smtClean="0"/>
              <a:t>12/27/2024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91BEE1-C120-40F6-8A7B-E18B134E0F91}" type="slidenum">
              <a:rPr lang="en-US" smtClean="0"/>
              <a:t>‹#›</a:t>
            </a:fld>
            <a:endParaRPr lang="en-US"/>
          </a:p>
        </p:txBody>
      </p:sp>
    </p:spTree>
    <p:extLst>
      <p:ext uri="{BB962C8B-B14F-4D97-AF65-F5344CB8AC3E}">
        <p14:creationId xmlns:p14="http://schemas.microsoft.com/office/powerpoint/2010/main" val="848348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8D1A5-9442-4A70-9F39-F86E27A7BB10}" type="slidenum">
              <a:rPr lang="en-US" smtClean="0"/>
              <a:t>32</a:t>
            </a:fld>
            <a:endParaRPr lang="en-US"/>
          </a:p>
        </p:txBody>
      </p:sp>
    </p:spTree>
    <p:extLst>
      <p:ext uri="{BB962C8B-B14F-4D97-AF65-F5344CB8AC3E}">
        <p14:creationId xmlns:p14="http://schemas.microsoft.com/office/powerpoint/2010/main" val="2289328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3A95F4-62DA-44E9-9BB5-0A98D4DEC75C}" type="datetimeFigureOut">
              <a:rPr lang="en-US" smtClean="0"/>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4DC3C-303B-4927-B274-8C2D677E1C9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25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3A95F4-62DA-44E9-9BB5-0A98D4DEC75C}" type="datetimeFigureOut">
              <a:rPr lang="en-US" smtClean="0"/>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4DC3C-303B-4927-B274-8C2D677E1C99}" type="slidenum">
              <a:rPr lang="en-US" smtClean="0"/>
              <a:t>‹#›</a:t>
            </a:fld>
            <a:endParaRPr lang="en-US"/>
          </a:p>
        </p:txBody>
      </p:sp>
    </p:spTree>
    <p:extLst>
      <p:ext uri="{BB962C8B-B14F-4D97-AF65-F5344CB8AC3E}">
        <p14:creationId xmlns:p14="http://schemas.microsoft.com/office/powerpoint/2010/main" val="1196108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3A95F4-62DA-44E9-9BB5-0A98D4DEC75C}" type="datetimeFigureOut">
              <a:rPr lang="en-US" smtClean="0"/>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4DC3C-303B-4927-B274-8C2D677E1C99}" type="slidenum">
              <a:rPr lang="en-US" smtClean="0"/>
              <a:t>‹#›</a:t>
            </a:fld>
            <a:endParaRPr lang="en-US"/>
          </a:p>
        </p:txBody>
      </p:sp>
    </p:spTree>
    <p:extLst>
      <p:ext uri="{BB962C8B-B14F-4D97-AF65-F5344CB8AC3E}">
        <p14:creationId xmlns:p14="http://schemas.microsoft.com/office/powerpoint/2010/main" val="2424413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3A95F4-62DA-44E9-9BB5-0A98D4DEC75C}" type="datetimeFigureOut">
              <a:rPr lang="en-US" smtClean="0"/>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4DC3C-303B-4927-B274-8C2D677E1C99}" type="slidenum">
              <a:rPr lang="en-US" smtClean="0"/>
              <a:t>‹#›</a:t>
            </a:fld>
            <a:endParaRPr lang="en-US"/>
          </a:p>
        </p:txBody>
      </p:sp>
    </p:spTree>
    <p:extLst>
      <p:ext uri="{BB962C8B-B14F-4D97-AF65-F5344CB8AC3E}">
        <p14:creationId xmlns:p14="http://schemas.microsoft.com/office/powerpoint/2010/main" val="3623659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3A95F4-62DA-44E9-9BB5-0A98D4DEC75C}" type="datetimeFigureOut">
              <a:rPr lang="en-US" smtClean="0"/>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4DC3C-303B-4927-B274-8C2D677E1C9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120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3A95F4-62DA-44E9-9BB5-0A98D4DEC75C}" type="datetimeFigureOut">
              <a:rPr lang="en-US" smtClean="0"/>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4DC3C-303B-4927-B274-8C2D677E1C99}" type="slidenum">
              <a:rPr lang="en-US" smtClean="0"/>
              <a:t>‹#›</a:t>
            </a:fld>
            <a:endParaRPr lang="en-US"/>
          </a:p>
        </p:txBody>
      </p:sp>
    </p:spTree>
    <p:extLst>
      <p:ext uri="{BB962C8B-B14F-4D97-AF65-F5344CB8AC3E}">
        <p14:creationId xmlns:p14="http://schemas.microsoft.com/office/powerpoint/2010/main" val="906647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3A95F4-62DA-44E9-9BB5-0A98D4DEC75C}" type="datetimeFigureOut">
              <a:rPr lang="en-US" smtClean="0"/>
              <a:t>12/27/2024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64DC3C-303B-4927-B274-8C2D677E1C99}" type="slidenum">
              <a:rPr lang="en-US" smtClean="0"/>
              <a:t>‹#›</a:t>
            </a:fld>
            <a:endParaRPr lang="en-US"/>
          </a:p>
        </p:txBody>
      </p:sp>
    </p:spTree>
    <p:extLst>
      <p:ext uri="{BB962C8B-B14F-4D97-AF65-F5344CB8AC3E}">
        <p14:creationId xmlns:p14="http://schemas.microsoft.com/office/powerpoint/2010/main" val="1266738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3A95F4-62DA-44E9-9BB5-0A98D4DEC75C}" type="datetimeFigureOut">
              <a:rPr lang="en-US" smtClean="0"/>
              <a:t>12/27/2024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64DC3C-303B-4927-B274-8C2D677E1C99}" type="slidenum">
              <a:rPr lang="en-US" smtClean="0"/>
              <a:t>‹#›</a:t>
            </a:fld>
            <a:endParaRPr lang="en-US"/>
          </a:p>
        </p:txBody>
      </p:sp>
    </p:spTree>
    <p:extLst>
      <p:ext uri="{BB962C8B-B14F-4D97-AF65-F5344CB8AC3E}">
        <p14:creationId xmlns:p14="http://schemas.microsoft.com/office/powerpoint/2010/main" val="963841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3A95F4-62DA-44E9-9BB5-0A98D4DEC75C}" type="datetimeFigureOut">
              <a:rPr lang="en-US" smtClean="0"/>
              <a:t>12/27/2024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364DC3C-303B-4927-B274-8C2D677E1C99}" type="slidenum">
              <a:rPr lang="en-US" smtClean="0"/>
              <a:t>‹#›</a:t>
            </a:fld>
            <a:endParaRPr lang="en-US"/>
          </a:p>
        </p:txBody>
      </p:sp>
    </p:spTree>
    <p:extLst>
      <p:ext uri="{BB962C8B-B14F-4D97-AF65-F5344CB8AC3E}">
        <p14:creationId xmlns:p14="http://schemas.microsoft.com/office/powerpoint/2010/main" val="3495942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13A95F4-62DA-44E9-9BB5-0A98D4DEC75C}" type="datetimeFigureOut">
              <a:rPr lang="en-US" smtClean="0"/>
              <a:t>12/27/2024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364DC3C-303B-4927-B274-8C2D677E1C99}" type="slidenum">
              <a:rPr lang="en-US" smtClean="0"/>
              <a:t>‹#›</a:t>
            </a:fld>
            <a:endParaRPr lang="en-US"/>
          </a:p>
        </p:txBody>
      </p:sp>
    </p:spTree>
    <p:extLst>
      <p:ext uri="{BB962C8B-B14F-4D97-AF65-F5344CB8AC3E}">
        <p14:creationId xmlns:p14="http://schemas.microsoft.com/office/powerpoint/2010/main" val="2749430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3A95F4-62DA-44E9-9BB5-0A98D4DEC75C}" type="datetimeFigureOut">
              <a:rPr lang="en-US" smtClean="0"/>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4DC3C-303B-4927-B274-8C2D677E1C99}" type="slidenum">
              <a:rPr lang="en-US" smtClean="0"/>
              <a:t>‹#›</a:t>
            </a:fld>
            <a:endParaRPr lang="en-US"/>
          </a:p>
        </p:txBody>
      </p:sp>
    </p:spTree>
    <p:extLst>
      <p:ext uri="{BB962C8B-B14F-4D97-AF65-F5344CB8AC3E}">
        <p14:creationId xmlns:p14="http://schemas.microsoft.com/office/powerpoint/2010/main" val="221935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13A95F4-62DA-44E9-9BB5-0A98D4DEC75C}" type="datetimeFigureOut">
              <a:rPr lang="en-US" smtClean="0"/>
              <a:t>12/27/2024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364DC3C-303B-4927-B274-8C2D677E1C99}"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32848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7.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1"/>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ERROR DETECTION AND CORRECTION</a:t>
            </a:r>
          </a:p>
        </p:txBody>
      </p:sp>
      <p:sp>
        <p:nvSpPr>
          <p:cNvPr id="4" name="TextBox 3">
            <a:extLst>
              <a:ext uri="{FF2B5EF4-FFF2-40B4-BE49-F238E27FC236}">
                <a16:creationId xmlns:a16="http://schemas.microsoft.com/office/drawing/2014/main" id="{378D40AA-ED02-166A-E087-7CB3FF99CF1C}"/>
              </a:ext>
            </a:extLst>
          </p:cNvPr>
          <p:cNvSpPr txBox="1"/>
          <p:nvPr/>
        </p:nvSpPr>
        <p:spPr>
          <a:xfrm>
            <a:off x="0" y="737176"/>
            <a:ext cx="12192000" cy="2123658"/>
          </a:xfrm>
          <a:prstGeom prst="rect">
            <a:avLst/>
          </a:prstGeom>
          <a:noFill/>
        </p:spPr>
        <p:txBody>
          <a:bodyPr wrap="square">
            <a:spAutoFit/>
          </a:bodyPr>
          <a:lstStyle/>
          <a:p>
            <a:pPr algn="ctr"/>
            <a:r>
              <a:rPr lang="en-US" sz="3600" b="1" dirty="0">
                <a:latin typeface="Times New Roman" panose="02020603050405020304" pitchFamily="18" charset="0"/>
                <a:cs typeface="Times New Roman" panose="02020603050405020304" pitchFamily="18" charset="0"/>
              </a:rPr>
              <a:t>ERROR DETECTION AND CORRECTION</a:t>
            </a:r>
          </a:p>
          <a:p>
            <a:pPr marL="285750" indent="-2857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Error Detection and Correction (P</a:t>
            </a:r>
            <a:r>
              <a:rPr lang="en-US" sz="3200" dirty="0">
                <a:effectLst/>
                <a:latin typeface="Times New Roman" panose="02020603050405020304" pitchFamily="18" charset="0"/>
                <a:ea typeface="Times New Roman" panose="02020603050405020304" pitchFamily="18" charset="0"/>
              </a:rPr>
              <a:t>arity, Checksums, and CRC</a:t>
            </a:r>
            <a:r>
              <a:rPr lang="en-US" sz="3200" dirty="0">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CSMA Networks</a:t>
            </a:r>
          </a:p>
          <a:p>
            <a:pPr marL="285750" indent="-2857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Circuit and Packet Switching</a:t>
            </a:r>
          </a:p>
        </p:txBody>
      </p:sp>
    </p:spTree>
    <p:extLst>
      <p:ext uri="{BB962C8B-B14F-4D97-AF65-F5344CB8AC3E}">
        <p14:creationId xmlns:p14="http://schemas.microsoft.com/office/powerpoint/2010/main" val="1716249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1"/>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ERROR DETECTION/CORRECTION</a:t>
            </a:r>
          </a:p>
        </p:txBody>
      </p:sp>
      <p:pic>
        <p:nvPicPr>
          <p:cNvPr id="4" name="Picture 3"/>
          <p:cNvPicPr>
            <a:picLocks noChangeAspect="1"/>
          </p:cNvPicPr>
          <p:nvPr/>
        </p:nvPicPr>
        <p:blipFill>
          <a:blip r:embed="rId2"/>
          <a:stretch>
            <a:fillRect/>
          </a:stretch>
        </p:blipFill>
        <p:spPr>
          <a:xfrm>
            <a:off x="132522" y="798732"/>
            <a:ext cx="12059478" cy="5525869"/>
          </a:xfrm>
          <a:prstGeom prst="rect">
            <a:avLst/>
          </a:prstGeom>
        </p:spPr>
      </p:pic>
      <p:sp>
        <p:nvSpPr>
          <p:cNvPr id="5" name="Rectangle 4"/>
          <p:cNvSpPr/>
          <p:nvPr/>
        </p:nvSpPr>
        <p:spPr>
          <a:xfrm>
            <a:off x="0" y="6488668"/>
            <a:ext cx="4837043" cy="400110"/>
          </a:xfrm>
          <a:prstGeom prst="rect">
            <a:avLst/>
          </a:prstGeom>
        </p:spPr>
        <p:txBody>
          <a:bodyPr wrap="square">
            <a:spAutoFit/>
          </a:bodyPr>
          <a:lstStyle/>
          <a:p>
            <a:r>
              <a:rPr lang="en-US" sz="2000" b="1" dirty="0">
                <a:latin typeface="TimesNewRomanPS-BoldItalicMT"/>
              </a:rPr>
              <a:t>Figure 4: Error Detection and Correction</a:t>
            </a:r>
            <a:endParaRPr lang="en-US" sz="2000" b="1" dirty="0"/>
          </a:p>
        </p:txBody>
      </p:sp>
    </p:spTree>
    <p:extLst>
      <p:ext uri="{BB962C8B-B14F-4D97-AF65-F5344CB8AC3E}">
        <p14:creationId xmlns:p14="http://schemas.microsoft.com/office/powerpoint/2010/main" val="2941695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2881"/>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ERROR DETECTION</a:t>
            </a:r>
          </a:p>
        </p:txBody>
      </p:sp>
      <p:sp>
        <p:nvSpPr>
          <p:cNvPr id="3" name="Rectangle 2"/>
          <p:cNvSpPr/>
          <p:nvPr/>
        </p:nvSpPr>
        <p:spPr>
          <a:xfrm>
            <a:off x="0" y="516710"/>
            <a:ext cx="12192000" cy="1384995"/>
          </a:xfrm>
          <a:prstGeom prst="rect">
            <a:avLst/>
          </a:prstGeom>
        </p:spPr>
        <p:txBody>
          <a:bodyPr wrap="square">
            <a:spAutoFit/>
          </a:bodyPr>
          <a:lstStyle/>
          <a:p>
            <a:pPr marL="457200" indent="-45720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Regardless of the design of the transmission system, there will be errors, resulting in the change of one or more bits in a transmitted frame.</a:t>
            </a:r>
          </a:p>
          <a:p>
            <a:pPr marL="457200" indent="-457200" algn="just">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Frames: </a:t>
            </a:r>
            <a:r>
              <a:rPr lang="en-US" sz="2800" dirty="0">
                <a:latin typeface="Times New Roman" panose="02020603050405020304" pitchFamily="18" charset="0"/>
                <a:cs typeface="Times New Roman" panose="02020603050405020304" pitchFamily="18" charset="0"/>
              </a:rPr>
              <a:t>Data transmitted as one or more contiguous sequences of bits.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341" r="4591" b="11251"/>
          <a:stretch/>
        </p:blipFill>
        <p:spPr>
          <a:xfrm>
            <a:off x="31528" y="2676939"/>
            <a:ext cx="12128944" cy="4148180"/>
          </a:xfrm>
          <a:prstGeom prst="rect">
            <a:avLst/>
          </a:prstGeom>
        </p:spPr>
      </p:pic>
    </p:spTree>
    <p:extLst>
      <p:ext uri="{BB962C8B-B14F-4D97-AF65-F5344CB8AC3E}">
        <p14:creationId xmlns:p14="http://schemas.microsoft.com/office/powerpoint/2010/main" val="2379604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0135"/>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ERROR DETECTION PROCESS</a:t>
            </a:r>
          </a:p>
        </p:txBody>
      </p:sp>
      <p:sp>
        <p:nvSpPr>
          <p:cNvPr id="5" name="Rectangle 4"/>
          <p:cNvSpPr/>
          <p:nvPr/>
        </p:nvSpPr>
        <p:spPr>
          <a:xfrm>
            <a:off x="-1" y="6457890"/>
            <a:ext cx="3867534" cy="400110"/>
          </a:xfrm>
          <a:prstGeom prst="rect">
            <a:avLst/>
          </a:prstGeom>
        </p:spPr>
        <p:txBody>
          <a:bodyPr wrap="none">
            <a:spAutoFit/>
          </a:bodyPr>
          <a:lstStyle/>
          <a:p>
            <a:r>
              <a:rPr lang="en-US" sz="2000" b="1" dirty="0">
                <a:latin typeface="TimesNewRomanPS-BoldItalicMT"/>
              </a:rPr>
              <a:t>Figure 5: Error Detection Process</a:t>
            </a:r>
            <a:endParaRPr lang="en-US" sz="20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47" t="1158" r="-47" b="-1158"/>
          <a:stretch/>
        </p:blipFill>
        <p:spPr>
          <a:xfrm>
            <a:off x="-1" y="858798"/>
            <a:ext cx="12191999" cy="5574268"/>
          </a:xfrm>
          <a:prstGeom prst="rect">
            <a:avLst/>
          </a:prstGeom>
        </p:spPr>
      </p:pic>
    </p:spTree>
    <p:extLst>
      <p:ext uri="{BB962C8B-B14F-4D97-AF65-F5344CB8AC3E}">
        <p14:creationId xmlns:p14="http://schemas.microsoft.com/office/powerpoint/2010/main" val="2534452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1"/>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ERROR DETECTION METHODS</a:t>
            </a:r>
          </a:p>
        </p:txBody>
      </p:sp>
      <p:sp>
        <p:nvSpPr>
          <p:cNvPr id="3" name="Rectangle 2"/>
          <p:cNvSpPr/>
          <p:nvPr/>
        </p:nvSpPr>
        <p:spPr>
          <a:xfrm>
            <a:off x="0" y="737176"/>
            <a:ext cx="12192000" cy="2677656"/>
          </a:xfrm>
          <a:prstGeom prst="rect">
            <a:avLst/>
          </a:prstGeom>
        </p:spPr>
        <p:txBody>
          <a:bodyPr wrap="square">
            <a:spAutoFit/>
          </a:bodyPr>
          <a:lstStyle/>
          <a:p>
            <a:pPr marL="285750" indent="-28575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Let’s now examine three techniques for detecting errors in the transmitted data.</a:t>
            </a:r>
          </a:p>
          <a:p>
            <a:pPr marL="731520" indent="-457200"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parity checks (to illustrate the basic ideas behind error detection and correction), </a:t>
            </a:r>
          </a:p>
          <a:p>
            <a:pPr marL="731520" indent="-457200"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checksum methods (which are more typically used in the transport layer)</a:t>
            </a:r>
          </a:p>
          <a:p>
            <a:pPr marL="731520" indent="-457200"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cyclic redundancy checks (which are more typically used in the link layer in an adapter).</a:t>
            </a:r>
          </a:p>
        </p:txBody>
      </p:sp>
      <p:pic>
        <p:nvPicPr>
          <p:cNvPr id="4" name="Picture 3"/>
          <p:cNvPicPr>
            <a:picLocks noChangeAspect="1"/>
          </p:cNvPicPr>
          <p:nvPr/>
        </p:nvPicPr>
        <p:blipFill rotWithShape="1">
          <a:blip r:embed="rId2"/>
          <a:srcRect t="12644"/>
          <a:stretch/>
        </p:blipFill>
        <p:spPr>
          <a:xfrm>
            <a:off x="3204916" y="3414832"/>
            <a:ext cx="4871229" cy="3414831"/>
          </a:xfrm>
          <a:prstGeom prst="rect">
            <a:avLst/>
          </a:prstGeom>
        </p:spPr>
      </p:pic>
      <p:sp>
        <p:nvSpPr>
          <p:cNvPr id="5" name="Rectangle 4"/>
          <p:cNvSpPr/>
          <p:nvPr/>
        </p:nvSpPr>
        <p:spPr>
          <a:xfrm>
            <a:off x="0" y="6457890"/>
            <a:ext cx="3204916" cy="400110"/>
          </a:xfrm>
          <a:prstGeom prst="rect">
            <a:avLst/>
          </a:prstGeom>
        </p:spPr>
        <p:txBody>
          <a:bodyPr wrap="none">
            <a:spAutoFit/>
          </a:bodyPr>
          <a:lstStyle/>
          <a:p>
            <a:r>
              <a:rPr lang="en-US" sz="2000" b="1" dirty="0">
                <a:latin typeface="TimesNewRomanPS-BoldItalicMT"/>
              </a:rPr>
              <a:t>Figure 6: Detection Method</a:t>
            </a:r>
            <a:endParaRPr lang="en-US" sz="2000" dirty="0"/>
          </a:p>
        </p:txBody>
      </p:sp>
      <p:sp>
        <p:nvSpPr>
          <p:cNvPr id="7" name="TextBox 6">
            <a:extLst>
              <a:ext uri="{FF2B5EF4-FFF2-40B4-BE49-F238E27FC236}">
                <a16:creationId xmlns:a16="http://schemas.microsoft.com/office/drawing/2014/main" id="{36081E37-1116-A3DD-F514-C69CF088E27A}"/>
              </a:ext>
            </a:extLst>
          </p:cNvPr>
          <p:cNvSpPr txBox="1"/>
          <p:nvPr/>
        </p:nvSpPr>
        <p:spPr>
          <a:xfrm>
            <a:off x="7845287" y="3588790"/>
            <a:ext cx="4346713" cy="2554545"/>
          </a:xfrm>
          <a:prstGeom prst="rect">
            <a:avLst/>
          </a:prstGeom>
          <a:noFill/>
        </p:spPr>
        <p:txBody>
          <a:bodyPr wrap="square">
            <a:spAutoFit/>
          </a:bodyPr>
          <a:lstStyle/>
          <a:p>
            <a:pPr marL="457200" indent="-457200" algn="just">
              <a:buFont typeface="Wingdings" panose="05000000000000000000" pitchFamily="2" charset="2"/>
              <a:buChar char="v"/>
            </a:pPr>
            <a:r>
              <a:rPr lang="en-US" sz="2000" b="1" i="1" dirty="0">
                <a:latin typeface="Times New Roman" panose="02020603050405020304" pitchFamily="18" charset="0"/>
                <a:cs typeface="Times New Roman" panose="02020603050405020304" pitchFamily="18" charset="0"/>
              </a:rPr>
              <a:t>Error detection is carried out by adding check bits to the data word in each of the above three methods. The check bits are called parity bits, checksum bits, or CRC bits depending on the method used to generate them. Each method has its advantages and limitations.</a:t>
            </a:r>
          </a:p>
        </p:txBody>
      </p:sp>
    </p:spTree>
    <p:extLst>
      <p:ext uri="{BB962C8B-B14F-4D97-AF65-F5344CB8AC3E}">
        <p14:creationId xmlns:p14="http://schemas.microsoft.com/office/powerpoint/2010/main" val="1250174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5EE96F-C96B-2977-E28E-67CED2123C8F}"/>
              </a:ext>
            </a:extLst>
          </p:cNvPr>
          <p:cNvSpPr txBox="1"/>
          <p:nvPr/>
        </p:nvSpPr>
        <p:spPr>
          <a:xfrm>
            <a:off x="0" y="602978"/>
            <a:ext cx="12192000" cy="3970318"/>
          </a:xfrm>
          <a:prstGeom prst="rect">
            <a:avLst/>
          </a:prstGeom>
          <a:noFill/>
        </p:spPr>
        <p:txBody>
          <a:bodyPr wrap="square">
            <a:spAutoFit/>
          </a:bodyPr>
          <a:lstStyle/>
          <a:p>
            <a:pPr marL="285750" indent="-28575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Perhaps the simplest form of error detection is the use of a single parity bit. In the parity check, an additional bit called parity bit is added to each data word. The additional bit is so chosen that the weight of the codeword thus formed is either </a:t>
            </a:r>
            <a:r>
              <a:rPr lang="en-US" sz="2800" b="1" dirty="0">
                <a:latin typeface="Times New Roman" panose="02020603050405020304" pitchFamily="18" charset="0"/>
                <a:cs typeface="Times New Roman" panose="02020603050405020304" pitchFamily="18" charset="0"/>
              </a:rPr>
              <a:t>even (even parity) or odd (odd parity). </a:t>
            </a:r>
            <a:r>
              <a:rPr lang="en-US" sz="2800" dirty="0">
                <a:latin typeface="Times New Roman" panose="02020603050405020304" pitchFamily="18" charset="0"/>
                <a:cs typeface="Times New Roman" panose="02020603050405020304" pitchFamily="18" charset="0"/>
              </a:rPr>
              <a:t>All the codewords of a code set have the same parity (either odd or even) which is decided in advance.</a:t>
            </a:r>
          </a:p>
          <a:p>
            <a:pPr marL="285750" indent="-28575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In an even parity scheme, the sender simply includes one additional bit and chooses its value such that the total number of 1s in the </a:t>
            </a:r>
            <a:r>
              <a:rPr lang="en-US" sz="2800" i="1" dirty="0">
                <a:latin typeface="Times New Roman" panose="02020603050405020304" pitchFamily="18" charset="0"/>
                <a:cs typeface="Times New Roman" panose="02020603050405020304" pitchFamily="18" charset="0"/>
              </a:rPr>
              <a:t>d+1 </a:t>
            </a:r>
            <a:r>
              <a:rPr lang="en-US" sz="2800" dirty="0">
                <a:latin typeface="Times New Roman" panose="02020603050405020304" pitchFamily="18" charset="0"/>
                <a:cs typeface="Times New Roman" panose="02020603050405020304" pitchFamily="18" charset="0"/>
              </a:rPr>
              <a:t>bits (the original information plus a parity bit) is even. For odd parity schemes, the parity bit value is chosen such that there is an odd number of 1s.  </a:t>
            </a:r>
          </a:p>
        </p:txBody>
      </p:sp>
      <p:sp>
        <p:nvSpPr>
          <p:cNvPr id="2" name="Rectangle 1">
            <a:extLst>
              <a:ext uri="{FF2B5EF4-FFF2-40B4-BE49-F238E27FC236}">
                <a16:creationId xmlns:a16="http://schemas.microsoft.com/office/drawing/2014/main" id="{3944476A-CAF3-F591-2FA9-C33756AFFEA2}"/>
              </a:ext>
            </a:extLst>
          </p:cNvPr>
          <p:cNvSpPr/>
          <p:nvPr/>
        </p:nvSpPr>
        <p:spPr>
          <a:xfrm>
            <a:off x="1" y="110968"/>
            <a:ext cx="12191999"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PARITY CHECK</a:t>
            </a:r>
          </a:p>
        </p:txBody>
      </p:sp>
    </p:spTree>
    <p:extLst>
      <p:ext uri="{BB962C8B-B14F-4D97-AF65-F5344CB8AC3E}">
        <p14:creationId xmlns:p14="http://schemas.microsoft.com/office/powerpoint/2010/main" val="1829627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104BA3-C2CA-5CD8-D9E0-5241948C7D02}"/>
              </a:ext>
            </a:extLst>
          </p:cNvPr>
          <p:cNvSpPr txBox="1"/>
          <p:nvPr/>
        </p:nvSpPr>
        <p:spPr>
          <a:xfrm>
            <a:off x="0" y="540645"/>
            <a:ext cx="12192000" cy="1815882"/>
          </a:xfrm>
          <a:prstGeom prst="rect">
            <a:avLst/>
          </a:prstGeom>
          <a:noFill/>
        </p:spPr>
        <p:txBody>
          <a:bodyPr wrap="square">
            <a:spAutoFit/>
          </a:bodyPr>
          <a:lstStyle/>
          <a:p>
            <a:pPr marL="285750" indent="-28575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When a single error or an odd number of errors occur during transmission, the parity of the code word changes as shown in Figure 7. The parity of the code word is checked at the receiving end and violation of the parity rule indicates errors somewhere in the code word.</a:t>
            </a:r>
          </a:p>
        </p:txBody>
      </p:sp>
      <p:sp>
        <p:nvSpPr>
          <p:cNvPr id="4" name="Rectangle 3">
            <a:extLst>
              <a:ext uri="{FF2B5EF4-FFF2-40B4-BE49-F238E27FC236}">
                <a16:creationId xmlns:a16="http://schemas.microsoft.com/office/drawing/2014/main" id="{7239F69E-76E6-C318-5EBF-7AE43A75EA3A}"/>
              </a:ext>
            </a:extLst>
          </p:cNvPr>
          <p:cNvSpPr/>
          <p:nvPr/>
        </p:nvSpPr>
        <p:spPr>
          <a:xfrm>
            <a:off x="1" y="110968"/>
            <a:ext cx="12191999"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PARITY CHECK</a:t>
            </a:r>
          </a:p>
        </p:txBody>
      </p:sp>
      <p:pic>
        <p:nvPicPr>
          <p:cNvPr id="5" name="Picture 4">
            <a:extLst>
              <a:ext uri="{FF2B5EF4-FFF2-40B4-BE49-F238E27FC236}">
                <a16:creationId xmlns:a16="http://schemas.microsoft.com/office/drawing/2014/main" id="{0957316B-854E-25EB-F24C-E5002DC2D4A4}"/>
              </a:ext>
            </a:extLst>
          </p:cNvPr>
          <p:cNvPicPr>
            <a:picLocks noChangeAspect="1"/>
          </p:cNvPicPr>
          <p:nvPr/>
        </p:nvPicPr>
        <p:blipFill rotWithShape="1">
          <a:blip r:embed="rId2">
            <a:extLst>
              <a:ext uri="{28A0092B-C50C-407E-A947-70E740481C1C}">
                <a14:useLocalDpi xmlns:a14="http://schemas.microsoft.com/office/drawing/2010/main" val="0"/>
              </a:ext>
            </a:extLst>
          </a:blip>
          <a:srcRect l="1952" t="5923" r="4698" b="22527"/>
          <a:stretch/>
        </p:blipFill>
        <p:spPr>
          <a:xfrm>
            <a:off x="-1" y="2356527"/>
            <a:ext cx="6517977" cy="1815882"/>
          </a:xfrm>
          <a:prstGeom prst="rect">
            <a:avLst/>
          </a:prstGeom>
        </p:spPr>
      </p:pic>
      <p:sp>
        <p:nvSpPr>
          <p:cNvPr id="6" name="TextBox 5">
            <a:extLst>
              <a:ext uri="{FF2B5EF4-FFF2-40B4-BE49-F238E27FC236}">
                <a16:creationId xmlns:a16="http://schemas.microsoft.com/office/drawing/2014/main" id="{D959F249-720B-567B-F455-C9C4FE202671}"/>
              </a:ext>
            </a:extLst>
          </p:cNvPr>
          <p:cNvSpPr txBox="1"/>
          <p:nvPr/>
        </p:nvSpPr>
        <p:spPr>
          <a:xfrm>
            <a:off x="-1" y="4249337"/>
            <a:ext cx="5314123"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Figure 7: Error Detection by Change in Parity</a:t>
            </a:r>
            <a:endParaRPr lang="en-US" sz="2000" b="1" dirty="0"/>
          </a:p>
        </p:txBody>
      </p:sp>
      <p:pic>
        <p:nvPicPr>
          <p:cNvPr id="3" name="Picture 2">
            <a:extLst>
              <a:ext uri="{FF2B5EF4-FFF2-40B4-BE49-F238E27FC236}">
                <a16:creationId xmlns:a16="http://schemas.microsoft.com/office/drawing/2014/main" id="{69E735B6-3112-9F5E-B644-48AA429BC2EE}"/>
              </a:ext>
            </a:extLst>
          </p:cNvPr>
          <p:cNvPicPr>
            <a:picLocks noChangeAspect="1"/>
          </p:cNvPicPr>
          <p:nvPr/>
        </p:nvPicPr>
        <p:blipFill rotWithShape="1">
          <a:blip r:embed="rId3">
            <a:extLst>
              <a:ext uri="{28A0092B-C50C-407E-A947-70E740481C1C}">
                <a14:useLocalDpi xmlns:a14="http://schemas.microsoft.com/office/drawing/2010/main" val="0"/>
              </a:ext>
            </a:extLst>
          </a:blip>
          <a:srcRect t="4784"/>
          <a:stretch/>
        </p:blipFill>
        <p:spPr>
          <a:xfrm>
            <a:off x="-1" y="5177412"/>
            <a:ext cx="4334480" cy="1621758"/>
          </a:xfrm>
          <a:prstGeom prst="rect">
            <a:avLst/>
          </a:prstGeom>
        </p:spPr>
      </p:pic>
      <p:sp>
        <p:nvSpPr>
          <p:cNvPr id="8" name="TextBox 7">
            <a:extLst>
              <a:ext uri="{FF2B5EF4-FFF2-40B4-BE49-F238E27FC236}">
                <a16:creationId xmlns:a16="http://schemas.microsoft.com/office/drawing/2014/main" id="{9A44CBBD-3AA4-BB49-8329-BFF2F19211B1}"/>
              </a:ext>
            </a:extLst>
          </p:cNvPr>
          <p:cNvSpPr txBox="1"/>
          <p:nvPr/>
        </p:nvSpPr>
        <p:spPr>
          <a:xfrm>
            <a:off x="6517976" y="2300871"/>
            <a:ext cx="5674023" cy="4401205"/>
          </a:xfrm>
          <a:prstGeom prst="rect">
            <a:avLst/>
          </a:prstGeom>
          <a:noFill/>
        </p:spPr>
        <p:txBody>
          <a:bodyPr wrap="square">
            <a:spAutoFit/>
          </a:bodyPr>
          <a:lstStyle/>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Receiver operation is also simple with a single parity bit. The receiver needs only to count the number of 1s in the received </a:t>
            </a:r>
            <a:r>
              <a:rPr lang="en-US" sz="2000" i="1" dirty="0">
                <a:latin typeface="Times New Roman" panose="02020603050405020304" pitchFamily="18" charset="0"/>
                <a:cs typeface="Times New Roman" panose="02020603050405020304" pitchFamily="18" charset="0"/>
              </a:rPr>
              <a:t>d+1</a:t>
            </a:r>
            <a:r>
              <a:rPr lang="en-US" sz="2000" dirty="0">
                <a:latin typeface="Times New Roman" panose="02020603050405020304" pitchFamily="18" charset="0"/>
                <a:cs typeface="Times New Roman" panose="02020603050405020304" pitchFamily="18" charset="0"/>
              </a:rPr>
              <a:t> bits. If an odd number of 1 valued bits are found with an even parity scheme, the receiver knows that at least one bit error has occurred. More precisely, it knows that some odd number of bit errors have occurred.</a:t>
            </a: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But what happens if an even number of bit errors occur? You should convince yourself that this would result in an undetected error. If the probability of bit errors is small and errors can be assumed to occur independently from one bit to the next, the probability of multiple bit errors in a packet would be extremely small.</a:t>
            </a:r>
          </a:p>
        </p:txBody>
      </p:sp>
    </p:spTree>
    <p:extLst>
      <p:ext uri="{BB962C8B-B14F-4D97-AF65-F5344CB8AC3E}">
        <p14:creationId xmlns:p14="http://schemas.microsoft.com/office/powerpoint/2010/main" val="4160057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3EA90-A3C0-D1B9-65B3-6160DF178179}"/>
              </a:ext>
            </a:extLst>
          </p:cNvPr>
          <p:cNvSpPr txBox="1"/>
          <p:nvPr/>
        </p:nvSpPr>
        <p:spPr>
          <a:xfrm>
            <a:off x="-1" y="695743"/>
            <a:ext cx="12192000" cy="4401205"/>
          </a:xfrm>
          <a:prstGeom prst="rect">
            <a:avLst/>
          </a:prstGeom>
          <a:noFill/>
        </p:spPr>
        <p:txBody>
          <a:bodyPr wrap="square">
            <a:spAutoFit/>
          </a:bodyPr>
          <a:lstStyle/>
          <a:p>
            <a:pPr marL="285750" indent="-28575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Note that double or any even number of errors will go undetected because the resulting parity of the code word will not change. Thus, a simple parity-checking method has its limitations. </a:t>
            </a:r>
          </a:p>
          <a:p>
            <a:pPr marL="285750" indent="-28575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It is not suitable for multiple errors. To keep the possibility of occurrence of multiple errors low, the size of the data word is usually restricted to a single byte. </a:t>
            </a:r>
          </a:p>
          <a:p>
            <a:pPr marL="285750" indent="-28575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Parity checking does not reveal the location of the erroneous bit. The received code word with an error is always at an equal distance from two valid code words. Therefore, errors cannot be corrected by the parity checking method. </a:t>
            </a:r>
          </a:p>
          <a:p>
            <a:pPr marL="285750" indent="-28575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The main advantage of using parity is that we can generate the parity without the need for additional storage or computational overhead.</a:t>
            </a:r>
          </a:p>
        </p:txBody>
      </p:sp>
      <p:sp>
        <p:nvSpPr>
          <p:cNvPr id="3" name="Rectangle 2">
            <a:extLst>
              <a:ext uri="{FF2B5EF4-FFF2-40B4-BE49-F238E27FC236}">
                <a16:creationId xmlns:a16="http://schemas.microsoft.com/office/drawing/2014/main" id="{27AA4BBB-84CE-75EE-24B3-AA5DC2B65D59}"/>
              </a:ext>
            </a:extLst>
          </p:cNvPr>
          <p:cNvSpPr/>
          <p:nvPr/>
        </p:nvSpPr>
        <p:spPr>
          <a:xfrm>
            <a:off x="1" y="110968"/>
            <a:ext cx="12191999"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PARITY CHECK</a:t>
            </a:r>
          </a:p>
        </p:txBody>
      </p:sp>
    </p:spTree>
    <p:extLst>
      <p:ext uri="{BB962C8B-B14F-4D97-AF65-F5344CB8AC3E}">
        <p14:creationId xmlns:p14="http://schemas.microsoft.com/office/powerpoint/2010/main" val="2553049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55415F-7A4C-19C4-C989-A9B79A93CDD6}"/>
              </a:ext>
            </a:extLst>
          </p:cNvPr>
          <p:cNvSpPr txBox="1"/>
          <p:nvPr/>
        </p:nvSpPr>
        <p:spPr>
          <a:xfrm>
            <a:off x="6347792" y="727141"/>
            <a:ext cx="5844208" cy="5324535"/>
          </a:xfrm>
          <a:prstGeom prst="rect">
            <a:avLst/>
          </a:prstGeom>
          <a:noFill/>
        </p:spPr>
        <p:txBody>
          <a:bodyPr wrap="square">
            <a:spAutoFit/>
          </a:bodyPr>
          <a:lstStyle/>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Suppose now that a single-bit error occurs in the original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bits of information. With this two-dimensional parity scheme, the parity of both the column and the row containing the flipped bit will be in error. The receiver can thus not only detect the fact that a single-bit error has occurred but can use the column and row indices of the column and row with parity errors to identify the bit that was corrupted and correct that error! Figure 8 shows an example in which the 1valued bit in position (2,2) is corrupted and switched to a 0. An error that is both detectable and correctable at the receiver. Although our discussion has focused on the original</a:t>
            </a:r>
            <a:r>
              <a:rPr lang="en-US" sz="2000" i="1" dirty="0">
                <a:latin typeface="Times New Roman" panose="02020603050405020304" pitchFamily="18" charset="0"/>
                <a:cs typeface="Times New Roman" panose="02020603050405020304" pitchFamily="18" charset="0"/>
              </a:rPr>
              <a:t> d </a:t>
            </a:r>
            <a:r>
              <a:rPr lang="en-US" sz="2000" dirty="0">
                <a:latin typeface="Times New Roman" panose="02020603050405020304" pitchFamily="18" charset="0"/>
                <a:cs typeface="Times New Roman" panose="02020603050405020304" pitchFamily="18" charset="0"/>
              </a:rPr>
              <a:t>bits of information, a single error in the parity bits themselves is also detectable and correctable. Two-dimensional parity can also detect (but not correct!) any combination of two errors in a packet. </a:t>
            </a:r>
          </a:p>
        </p:txBody>
      </p:sp>
      <p:pic>
        <p:nvPicPr>
          <p:cNvPr id="6" name="Picture 5">
            <a:extLst>
              <a:ext uri="{FF2B5EF4-FFF2-40B4-BE49-F238E27FC236}">
                <a16:creationId xmlns:a16="http://schemas.microsoft.com/office/drawing/2014/main" id="{8E377A30-F18B-1465-B870-0F7D6D31C616}"/>
              </a:ext>
            </a:extLst>
          </p:cNvPr>
          <p:cNvPicPr>
            <a:picLocks noChangeAspect="1"/>
          </p:cNvPicPr>
          <p:nvPr/>
        </p:nvPicPr>
        <p:blipFill rotWithShape="1">
          <a:blip r:embed="rId2">
            <a:extLst>
              <a:ext uri="{28A0092B-C50C-407E-A947-70E740481C1C}">
                <a14:useLocalDpi xmlns:a14="http://schemas.microsoft.com/office/drawing/2010/main" val="0"/>
              </a:ext>
            </a:extLst>
          </a:blip>
          <a:srcRect l="12977" r="13389" b="10601"/>
          <a:stretch/>
        </p:blipFill>
        <p:spPr>
          <a:xfrm>
            <a:off x="1" y="901865"/>
            <a:ext cx="6493564" cy="4491769"/>
          </a:xfrm>
          <a:prstGeom prst="rect">
            <a:avLst/>
          </a:prstGeom>
        </p:spPr>
      </p:pic>
      <p:sp>
        <p:nvSpPr>
          <p:cNvPr id="2" name="Rectangle 1">
            <a:extLst>
              <a:ext uri="{FF2B5EF4-FFF2-40B4-BE49-F238E27FC236}">
                <a16:creationId xmlns:a16="http://schemas.microsoft.com/office/drawing/2014/main" id="{5B715E6C-4C5C-161F-762C-113849A687F6}"/>
              </a:ext>
            </a:extLst>
          </p:cNvPr>
          <p:cNvSpPr/>
          <p:nvPr/>
        </p:nvSpPr>
        <p:spPr>
          <a:xfrm>
            <a:off x="1" y="19879"/>
            <a:ext cx="12191999"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TWO DIMENTIONSL EVEN PARITY SCHEME</a:t>
            </a:r>
          </a:p>
        </p:txBody>
      </p:sp>
      <p:sp>
        <p:nvSpPr>
          <p:cNvPr id="4" name="TextBox 3">
            <a:extLst>
              <a:ext uri="{FF2B5EF4-FFF2-40B4-BE49-F238E27FC236}">
                <a16:creationId xmlns:a16="http://schemas.microsoft.com/office/drawing/2014/main" id="{E0D19B18-8A1D-4337-FC71-895FA0F7B15B}"/>
              </a:ext>
            </a:extLst>
          </p:cNvPr>
          <p:cNvSpPr txBox="1"/>
          <p:nvPr/>
        </p:nvSpPr>
        <p:spPr>
          <a:xfrm>
            <a:off x="0" y="5956134"/>
            <a:ext cx="5314123"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Figure 8: Two-dimensional Even Parity</a:t>
            </a:r>
            <a:endParaRPr lang="en-US" sz="2000" b="1" dirty="0"/>
          </a:p>
        </p:txBody>
      </p:sp>
    </p:spTree>
    <p:extLst>
      <p:ext uri="{BB962C8B-B14F-4D97-AF65-F5344CB8AC3E}">
        <p14:creationId xmlns:p14="http://schemas.microsoft.com/office/powerpoint/2010/main" val="1481648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4213FE-095D-F5C8-FE3E-5B809804ED7E}"/>
              </a:ext>
            </a:extLst>
          </p:cNvPr>
          <p:cNvSpPr txBox="1"/>
          <p:nvPr/>
        </p:nvSpPr>
        <p:spPr>
          <a:xfrm>
            <a:off x="0" y="459364"/>
            <a:ext cx="12192000" cy="4832092"/>
          </a:xfrm>
          <a:prstGeom prst="rect">
            <a:avLst/>
          </a:prstGeom>
          <a:noFill/>
        </p:spPr>
        <p:txBody>
          <a:bodyPr wrap="square">
            <a:spAutoFit/>
          </a:bodyPr>
          <a:lstStyle/>
          <a:p>
            <a:pPr marL="457200" indent="-45720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Consider a code in which a single parity bit is appended to the data. The parity bit is chosen so that the number of 1 bit in the code word is even or odd. For example, when 1011010 is sent in even parity, a bit is added to the end to make it 10110100. With odd parity 1011010 becomes 10110101</a:t>
            </a:r>
          </a:p>
          <a:p>
            <a:pPr marL="457200" indent="-45720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The receiver simply counts the number of 1s in a frame. If the count of 1s is even and even parity is used, the frame is considered to be not-corrupted and is accepted. If the count of 1s is odd and odd parity is used, the frame is still not corrupted. If a single bit flips in transit, the receiver can detect it by counting the number of 1s. But when more than one bits are erroneous, then it is very hard for the receiver to detect the error.</a:t>
            </a:r>
          </a:p>
          <a:p>
            <a:pPr algn="just"/>
            <a:endParaRPr lang="en-US" sz="2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7107072B-B294-7F46-FD47-CC6885274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2758" y="5155097"/>
            <a:ext cx="6506483" cy="1150194"/>
          </a:xfrm>
          <a:prstGeom prst="rect">
            <a:avLst/>
          </a:prstGeom>
        </p:spPr>
      </p:pic>
      <p:sp>
        <p:nvSpPr>
          <p:cNvPr id="6" name="Rectangle 5">
            <a:extLst>
              <a:ext uri="{FF2B5EF4-FFF2-40B4-BE49-F238E27FC236}">
                <a16:creationId xmlns:a16="http://schemas.microsoft.com/office/drawing/2014/main" id="{70E0D860-9212-B700-78CA-B84A4987671E}"/>
              </a:ext>
            </a:extLst>
          </p:cNvPr>
          <p:cNvSpPr/>
          <p:nvPr/>
        </p:nvSpPr>
        <p:spPr>
          <a:xfrm>
            <a:off x="1" y="19879"/>
            <a:ext cx="12191999"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PARITY CHECK</a:t>
            </a:r>
          </a:p>
        </p:txBody>
      </p:sp>
    </p:spTree>
    <p:extLst>
      <p:ext uri="{BB962C8B-B14F-4D97-AF65-F5344CB8AC3E}">
        <p14:creationId xmlns:p14="http://schemas.microsoft.com/office/powerpoint/2010/main" val="1684865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15180"/>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PARITY CHECK</a:t>
            </a:r>
          </a:p>
        </p:txBody>
      </p:sp>
      <p:sp>
        <p:nvSpPr>
          <p:cNvPr id="3" name="Rectangle 2"/>
          <p:cNvSpPr/>
          <p:nvPr/>
        </p:nvSpPr>
        <p:spPr>
          <a:xfrm>
            <a:off x="7871792" y="2210703"/>
            <a:ext cx="4121426" cy="2246769"/>
          </a:xfrm>
          <a:prstGeom prst="rect">
            <a:avLst/>
          </a:prstGeom>
        </p:spPr>
        <p:txBody>
          <a:bodyPr wrap="square">
            <a:spAutoFit/>
          </a:bodyPr>
          <a:lstStyle/>
          <a:p>
            <a:pPr algn="just"/>
            <a:r>
              <a:rPr lang="en-US" sz="2000" b="1" i="1" dirty="0">
                <a:latin typeface="Times New Roman" panose="02020603050405020304" pitchFamily="18" charset="0"/>
                <a:cs typeface="Times New Roman" panose="02020603050405020304" pitchFamily="18" charset="0"/>
              </a:rPr>
              <a:t>Note:</a:t>
            </a:r>
            <a:r>
              <a:rPr lang="en-US" sz="2000" i="1" dirty="0">
                <a:latin typeface="Times New Roman" panose="02020603050405020304" pitchFamily="18" charset="0"/>
                <a:cs typeface="Times New Roman" panose="02020603050405020304" pitchFamily="18" charset="0"/>
              </a:rPr>
              <a:t> A parity bit is a single bit added to the end of every data unit so that the total number of 1s (including the parity bit) becomes even for an even-parity check or odd for an odd-parity check </a:t>
            </a:r>
            <a:r>
              <a:rPr lang="en-US" sz="2000" b="1" i="1" dirty="0">
                <a:latin typeface="Times New Roman" panose="02020603050405020304" pitchFamily="18" charset="0"/>
                <a:cs typeface="Times New Roman" panose="02020603050405020304" pitchFamily="18" charset="0"/>
              </a:rPr>
              <a:t>Even number of bit errors go undetected thus not so useful.</a:t>
            </a:r>
          </a:p>
        </p:txBody>
      </p:sp>
      <p:pic>
        <p:nvPicPr>
          <p:cNvPr id="4" name="Picture 3"/>
          <p:cNvPicPr>
            <a:picLocks noChangeAspect="1"/>
          </p:cNvPicPr>
          <p:nvPr/>
        </p:nvPicPr>
        <p:blipFill rotWithShape="1">
          <a:blip r:embed="rId2"/>
          <a:srcRect l="2560" r="37146"/>
          <a:stretch/>
        </p:blipFill>
        <p:spPr>
          <a:xfrm>
            <a:off x="0" y="1252246"/>
            <a:ext cx="7407965" cy="4163682"/>
          </a:xfrm>
          <a:prstGeom prst="rect">
            <a:avLst/>
          </a:prstGeom>
        </p:spPr>
      </p:pic>
    </p:spTree>
    <p:extLst>
      <p:ext uri="{BB962C8B-B14F-4D97-AF65-F5344CB8AC3E}">
        <p14:creationId xmlns:p14="http://schemas.microsoft.com/office/powerpoint/2010/main" val="1715954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7176"/>
            <a:ext cx="12192000" cy="5262979"/>
          </a:xfrm>
          <a:prstGeom prst="rect">
            <a:avLst/>
          </a:prstGeom>
        </p:spPr>
        <p:txBody>
          <a:bodyPr wrap="square">
            <a:spAutoFit/>
          </a:bodyPr>
          <a:lstStyle/>
          <a:p>
            <a:pPr marL="457200" indent="-45720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Errors are introduced in the data bits during their transmission across a data network. The link-layer hardware in a receiving node can incorrectly decide that a bit in a frame is zero when it was transmitted as a one, and vice versa. </a:t>
            </a:r>
          </a:p>
          <a:p>
            <a:pPr marL="457200" indent="-45720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Error sources include interference, distortion, and attenuation. </a:t>
            </a:r>
          </a:p>
          <a:p>
            <a:pPr marL="457200" indent="-45720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Many link-layer protocols provide a mechanism to detect such bit errors. In digital transmission systems, an error occurs when a bit is altered between transmission and reception; that is, a binary 1 is transmitted and a binary 0 is received, or a binary 0 is transmitted and a binary 1 is received. </a:t>
            </a:r>
          </a:p>
          <a:p>
            <a:pPr marL="457200" indent="-45720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Two general types of errors can occur</a:t>
            </a:r>
            <a:r>
              <a:rPr lang="en-US" sz="2800" b="1" dirty="0">
                <a:latin typeface="Times New Roman" panose="02020603050405020304" pitchFamily="18" charset="0"/>
                <a:cs typeface="Times New Roman" panose="02020603050405020304" pitchFamily="18" charset="0"/>
              </a:rPr>
              <a:t>: single-bit errors and burst errors. </a:t>
            </a:r>
          </a:p>
          <a:p>
            <a:pPr marL="457200" indent="-45720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For reliable communication, errors must be detected and corrected. Error detection and correction are implemented either at the </a:t>
            </a:r>
            <a:r>
              <a:rPr lang="en-US" sz="2800" b="1" dirty="0">
                <a:latin typeface="Times New Roman" panose="02020603050405020304" pitchFamily="18" charset="0"/>
                <a:cs typeface="Times New Roman" panose="02020603050405020304" pitchFamily="18" charset="0"/>
              </a:rPr>
              <a:t>data link layer </a:t>
            </a:r>
            <a:r>
              <a:rPr lang="en-US" sz="2800" dirty="0">
                <a:latin typeface="Times New Roman" panose="02020603050405020304" pitchFamily="18" charset="0"/>
                <a:cs typeface="Times New Roman" panose="02020603050405020304" pitchFamily="18" charset="0"/>
              </a:rPr>
              <a:t>or the </a:t>
            </a:r>
            <a:r>
              <a:rPr lang="en-US" sz="2800" b="1" dirty="0">
                <a:latin typeface="Times New Roman" panose="02020603050405020304" pitchFamily="18" charset="0"/>
                <a:cs typeface="Times New Roman" panose="02020603050405020304" pitchFamily="18" charset="0"/>
              </a:rPr>
              <a:t>transport layer </a:t>
            </a:r>
            <a:r>
              <a:rPr lang="en-US" sz="2800" dirty="0">
                <a:latin typeface="Times New Roman" panose="02020603050405020304" pitchFamily="18" charset="0"/>
                <a:cs typeface="Times New Roman" panose="02020603050405020304" pitchFamily="18" charset="0"/>
              </a:rPr>
              <a:t>of the OSI model.</a:t>
            </a:r>
          </a:p>
        </p:txBody>
      </p:sp>
      <p:sp>
        <p:nvSpPr>
          <p:cNvPr id="3" name="Rectangle 2"/>
          <p:cNvSpPr/>
          <p:nvPr/>
        </p:nvSpPr>
        <p:spPr>
          <a:xfrm>
            <a:off x="0" y="152401"/>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BASIC CONCEPTS</a:t>
            </a:r>
          </a:p>
        </p:txBody>
      </p:sp>
    </p:spTree>
    <p:extLst>
      <p:ext uri="{BB962C8B-B14F-4D97-AF65-F5344CB8AC3E}">
        <p14:creationId xmlns:p14="http://schemas.microsoft.com/office/powerpoint/2010/main" val="824479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6201"/>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PARITY CHECK</a:t>
            </a:r>
          </a:p>
        </p:txBody>
      </p:sp>
      <p:pic>
        <p:nvPicPr>
          <p:cNvPr id="4" name="Picture 3"/>
          <p:cNvPicPr>
            <a:picLocks noChangeAspect="1"/>
          </p:cNvPicPr>
          <p:nvPr/>
        </p:nvPicPr>
        <p:blipFill>
          <a:blip r:embed="rId2"/>
          <a:stretch>
            <a:fillRect/>
          </a:stretch>
        </p:blipFill>
        <p:spPr>
          <a:xfrm>
            <a:off x="0" y="1322370"/>
            <a:ext cx="6586330" cy="4197627"/>
          </a:xfrm>
          <a:prstGeom prst="rect">
            <a:avLst/>
          </a:prstGeom>
        </p:spPr>
      </p:pic>
      <p:sp>
        <p:nvSpPr>
          <p:cNvPr id="5" name="Rectangle 4"/>
          <p:cNvSpPr/>
          <p:nvPr/>
        </p:nvSpPr>
        <p:spPr>
          <a:xfrm>
            <a:off x="0" y="6412467"/>
            <a:ext cx="2693558" cy="400110"/>
          </a:xfrm>
          <a:prstGeom prst="rect">
            <a:avLst/>
          </a:prstGeom>
        </p:spPr>
        <p:txBody>
          <a:bodyPr wrap="none">
            <a:spAutoFit/>
          </a:bodyPr>
          <a:lstStyle/>
          <a:p>
            <a:r>
              <a:rPr lang="en-US" sz="2000" b="1" dirty="0">
                <a:latin typeface="TimesNewRomanPS-BoldItalicMT"/>
              </a:rPr>
              <a:t>Figure 6: Parity</a:t>
            </a:r>
            <a:r>
              <a:rPr lang="en-US" sz="2000" b="1" i="1" dirty="0">
                <a:latin typeface="TimesNewRomanPS-BoldItalicMT"/>
              </a:rPr>
              <a:t> </a:t>
            </a:r>
            <a:r>
              <a:rPr lang="en-US" sz="2000" b="1" dirty="0">
                <a:latin typeface="TimesNewRomanPS-BoldItalicMT"/>
              </a:rPr>
              <a:t>Check</a:t>
            </a:r>
            <a:endParaRPr lang="en-US" sz="2000" dirty="0"/>
          </a:p>
        </p:txBody>
      </p:sp>
      <p:sp>
        <p:nvSpPr>
          <p:cNvPr id="6" name="TextBox 5">
            <a:extLst>
              <a:ext uri="{FF2B5EF4-FFF2-40B4-BE49-F238E27FC236}">
                <a16:creationId xmlns:a16="http://schemas.microsoft.com/office/drawing/2014/main" id="{E2A7D24E-3E7E-F7E4-C503-5E2BD4AB0675}"/>
              </a:ext>
            </a:extLst>
          </p:cNvPr>
          <p:cNvSpPr txBox="1"/>
          <p:nvPr/>
        </p:nvSpPr>
        <p:spPr>
          <a:xfrm>
            <a:off x="6679096" y="1536174"/>
            <a:ext cx="5512904" cy="3785652"/>
          </a:xfrm>
          <a:prstGeom prst="rect">
            <a:avLst/>
          </a:prstGeom>
          <a:noFill/>
        </p:spPr>
        <p:txBody>
          <a:bodyPr wrap="square">
            <a:spAutoFit/>
          </a:bodyPr>
          <a:lstStyle/>
          <a:p>
            <a:pPr marL="285750" indent="-285750" algn="just">
              <a:buFont typeface="Wingdings" panose="05000000000000000000" pitchFamily="2" charset="2"/>
              <a:buChar char="§"/>
            </a:pPr>
            <a:r>
              <a:rPr lang="en-US" sz="2400" i="1" dirty="0">
                <a:latin typeface="Times New Roman" panose="02020603050405020304" pitchFamily="18" charset="0"/>
                <a:cs typeface="Times New Roman" panose="02020603050405020304" pitchFamily="18" charset="0"/>
              </a:rPr>
              <a:t>Typically, even parity is used for synchronous transmission and odd parity for asynchronous transmission. </a:t>
            </a:r>
          </a:p>
          <a:p>
            <a:pPr marL="285750" indent="-285750" algn="just">
              <a:buFont typeface="Wingdings" panose="05000000000000000000" pitchFamily="2" charset="2"/>
              <a:buChar char="§"/>
            </a:pPr>
            <a:r>
              <a:rPr lang="en-US" sz="2400" i="1" dirty="0">
                <a:latin typeface="Times New Roman" panose="02020603050405020304" pitchFamily="18" charset="0"/>
                <a:cs typeface="Times New Roman" panose="02020603050405020304" pitchFamily="18" charset="0"/>
              </a:rPr>
              <a:t>The use of the parity bit is not foolproof, as noise impulses are often long enough to destroy more than one bit, particularly at high data rates. </a:t>
            </a:r>
          </a:p>
          <a:p>
            <a:pPr marL="548640" indent="-285750" algn="just">
              <a:buFont typeface="Wingdings" panose="05000000000000000000" pitchFamily="2" charset="2"/>
              <a:buChar char="Ø"/>
            </a:pPr>
            <a:r>
              <a:rPr lang="en-US" sz="2400" i="1" dirty="0">
                <a:latin typeface="Times New Roman" panose="02020603050405020304" pitchFamily="18" charset="0"/>
                <a:cs typeface="Times New Roman" panose="02020603050405020304" pitchFamily="18" charset="0"/>
              </a:rPr>
              <a:t>If any even number of bits are inverted due to an error, an undetected error occurs</a:t>
            </a:r>
          </a:p>
        </p:txBody>
      </p:sp>
    </p:spTree>
    <p:extLst>
      <p:ext uri="{BB962C8B-B14F-4D97-AF65-F5344CB8AC3E}">
        <p14:creationId xmlns:p14="http://schemas.microsoft.com/office/powerpoint/2010/main" val="4127362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1"/>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CHECKSUM</a:t>
            </a:r>
          </a:p>
        </p:txBody>
      </p:sp>
      <p:sp>
        <p:nvSpPr>
          <p:cNvPr id="3" name="Rectangle 2"/>
          <p:cNvSpPr/>
          <p:nvPr/>
        </p:nvSpPr>
        <p:spPr>
          <a:xfrm>
            <a:off x="0" y="599948"/>
            <a:ext cx="12192000" cy="1384995"/>
          </a:xfrm>
          <a:prstGeom prst="rect">
            <a:avLst/>
          </a:prstGeom>
        </p:spPr>
        <p:txBody>
          <a:bodyPr wrap="square">
            <a:spAutoFit/>
          </a:bodyPr>
          <a:lstStyle/>
          <a:p>
            <a:pPr marL="457200" indent="-45720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Used by the higher layer protocols. It is based on the concept of redundancy (vertical redundancy check (VRC), longitudinal redundancy check (LRC), Cyclic Redundancy Check (CRC)….)</a:t>
            </a:r>
          </a:p>
        </p:txBody>
      </p:sp>
      <p:pic>
        <p:nvPicPr>
          <p:cNvPr id="4" name="Picture 3"/>
          <p:cNvPicPr>
            <a:picLocks noChangeAspect="1"/>
          </p:cNvPicPr>
          <p:nvPr/>
        </p:nvPicPr>
        <p:blipFill>
          <a:blip r:embed="rId2"/>
          <a:stretch>
            <a:fillRect/>
          </a:stretch>
        </p:blipFill>
        <p:spPr>
          <a:xfrm>
            <a:off x="-1" y="2057161"/>
            <a:ext cx="8110331" cy="4800840"/>
          </a:xfrm>
          <a:prstGeom prst="rect">
            <a:avLst/>
          </a:prstGeom>
        </p:spPr>
      </p:pic>
      <p:sp>
        <p:nvSpPr>
          <p:cNvPr id="6" name="Rectangle 5"/>
          <p:cNvSpPr/>
          <p:nvPr/>
        </p:nvSpPr>
        <p:spPr>
          <a:xfrm>
            <a:off x="8110330" y="6305489"/>
            <a:ext cx="3975652"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Figure 7: Checksum Generator</a:t>
            </a:r>
          </a:p>
        </p:txBody>
      </p:sp>
    </p:spTree>
    <p:extLst>
      <p:ext uri="{BB962C8B-B14F-4D97-AF65-F5344CB8AC3E}">
        <p14:creationId xmlns:p14="http://schemas.microsoft.com/office/powerpoint/2010/main" val="863683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765722"/>
            <a:ext cx="12191999" cy="523220"/>
          </a:xfrm>
          <a:prstGeom prst="rect">
            <a:avLst/>
          </a:prstGeom>
        </p:spPr>
        <p:txBody>
          <a:bodyPr wrap="square">
            <a:spAutoFit/>
          </a:bodyPr>
          <a:lstStyle/>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Checksum operation: Perform a checksum on the data to be transmitted</a:t>
            </a:r>
          </a:p>
        </p:txBody>
      </p:sp>
      <p:pic>
        <p:nvPicPr>
          <p:cNvPr id="4" name="Picture 3"/>
          <p:cNvPicPr>
            <a:picLocks noChangeAspect="1"/>
          </p:cNvPicPr>
          <p:nvPr/>
        </p:nvPicPr>
        <p:blipFill rotWithShape="1">
          <a:blip r:embed="rId2"/>
          <a:srcRect l="18239" t="4832" r="22013" b="3365"/>
          <a:stretch/>
        </p:blipFill>
        <p:spPr>
          <a:xfrm>
            <a:off x="0" y="1265919"/>
            <a:ext cx="9144000" cy="4177614"/>
          </a:xfrm>
          <a:prstGeom prst="rect">
            <a:avLst/>
          </a:prstGeom>
        </p:spPr>
      </p:pic>
      <p:sp>
        <p:nvSpPr>
          <p:cNvPr id="5" name="Rectangle 4"/>
          <p:cNvSpPr/>
          <p:nvPr/>
        </p:nvSpPr>
        <p:spPr>
          <a:xfrm>
            <a:off x="-2" y="5751492"/>
            <a:ext cx="12191999" cy="523220"/>
          </a:xfrm>
          <a:prstGeom prst="rect">
            <a:avLst/>
          </a:prstGeom>
        </p:spPr>
        <p:txBody>
          <a:bodyPr wrap="square">
            <a:spAutoFit/>
          </a:bodyPr>
          <a:lstStyle/>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Checksum value appended with the message to be transmitted to the receiver</a:t>
            </a:r>
          </a:p>
        </p:txBody>
      </p:sp>
      <p:sp>
        <p:nvSpPr>
          <p:cNvPr id="6" name="Rectangle 5"/>
          <p:cNvSpPr/>
          <p:nvPr/>
        </p:nvSpPr>
        <p:spPr>
          <a:xfrm>
            <a:off x="0" y="152401"/>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CHECKSUM</a:t>
            </a:r>
          </a:p>
        </p:txBody>
      </p:sp>
    </p:spTree>
    <p:extLst>
      <p:ext uri="{BB962C8B-B14F-4D97-AF65-F5344CB8AC3E}">
        <p14:creationId xmlns:p14="http://schemas.microsoft.com/office/powerpoint/2010/main" val="3881448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7906"/>
            <a:ext cx="9144000" cy="2010731"/>
          </a:xfrm>
          <a:prstGeom prst="rect">
            <a:avLst/>
          </a:prstGeom>
        </p:spPr>
      </p:pic>
      <p:sp>
        <p:nvSpPr>
          <p:cNvPr id="5" name="Rectangle 4"/>
          <p:cNvSpPr/>
          <p:nvPr/>
        </p:nvSpPr>
        <p:spPr>
          <a:xfrm>
            <a:off x="-13256" y="2904954"/>
            <a:ext cx="12191999" cy="523220"/>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Checksum operation at the receiver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6" y="3490810"/>
            <a:ext cx="7288699" cy="2891210"/>
          </a:xfrm>
          <a:prstGeom prst="rect">
            <a:avLst/>
          </a:prstGeom>
        </p:spPr>
      </p:pic>
      <p:sp>
        <p:nvSpPr>
          <p:cNvPr id="2" name="Rectangle 1">
            <a:extLst>
              <a:ext uri="{FF2B5EF4-FFF2-40B4-BE49-F238E27FC236}">
                <a16:creationId xmlns:a16="http://schemas.microsoft.com/office/drawing/2014/main" id="{B59D85CC-1F55-88F3-988D-5134E98AA545}"/>
              </a:ext>
            </a:extLst>
          </p:cNvPr>
          <p:cNvSpPr/>
          <p:nvPr/>
        </p:nvSpPr>
        <p:spPr>
          <a:xfrm>
            <a:off x="0" y="152401"/>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CHECKSUM</a:t>
            </a:r>
          </a:p>
        </p:txBody>
      </p:sp>
      <p:sp>
        <p:nvSpPr>
          <p:cNvPr id="3" name="Rectangle 2">
            <a:extLst>
              <a:ext uri="{FF2B5EF4-FFF2-40B4-BE49-F238E27FC236}">
                <a16:creationId xmlns:a16="http://schemas.microsoft.com/office/drawing/2014/main" id="{8BE4B563-656A-70A1-6F31-FB90DB05E562}"/>
              </a:ext>
            </a:extLst>
          </p:cNvPr>
          <p:cNvSpPr/>
          <p:nvPr/>
        </p:nvSpPr>
        <p:spPr>
          <a:xfrm>
            <a:off x="9276522" y="3332819"/>
            <a:ext cx="1298713" cy="523220"/>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TRY</a:t>
            </a:r>
          </a:p>
        </p:txBody>
      </p:sp>
      <p:sp>
        <p:nvSpPr>
          <p:cNvPr id="8" name="TextBox 8">
            <a:extLst>
              <a:ext uri="{FF2B5EF4-FFF2-40B4-BE49-F238E27FC236}">
                <a16:creationId xmlns:a16="http://schemas.microsoft.com/office/drawing/2014/main" id="{2BC02BB7-C29C-83CE-0B8C-0508C618CDA0}"/>
              </a:ext>
            </a:extLst>
          </p:cNvPr>
          <p:cNvSpPr txBox="1"/>
          <p:nvPr/>
        </p:nvSpPr>
        <p:spPr>
          <a:xfrm>
            <a:off x="9064487" y="3856039"/>
            <a:ext cx="2016718" cy="1454950"/>
          </a:xfrm>
          <a:prstGeom prst="rect">
            <a:avLst/>
          </a:prstGeom>
          <a:noFill/>
        </p:spPr>
        <p:txBody>
          <a:bodyPr wrap="square">
            <a:spAutoFit/>
          </a:bodyPr>
          <a:lstStyle/>
          <a:p>
            <a:pPr marL="0" marR="0">
              <a:lnSpc>
                <a:spcPct val="107000"/>
              </a:lnSpc>
              <a:spcBef>
                <a:spcPts val="0"/>
              </a:spcBef>
              <a:spcAft>
                <a:spcPts val="800"/>
              </a:spcAft>
            </a:pPr>
            <a:r>
              <a:rPr lang="en-US" sz="2800"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10101010        11001100                10001000</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82431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9D8DEB-B29C-9DA1-1306-9987A7BFF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48"/>
            <a:ext cx="12192000" cy="6848952"/>
          </a:xfrm>
          <a:prstGeom prst="rect">
            <a:avLst/>
          </a:prstGeom>
        </p:spPr>
      </p:pic>
    </p:spTree>
    <p:extLst>
      <p:ext uri="{BB962C8B-B14F-4D97-AF65-F5344CB8AC3E}">
        <p14:creationId xmlns:p14="http://schemas.microsoft.com/office/powerpoint/2010/main" val="3442037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8F0DCB-D911-D4F9-FB61-620511049A52}"/>
              </a:ext>
            </a:extLst>
          </p:cNvPr>
          <p:cNvPicPr>
            <a:picLocks noChangeAspect="1"/>
          </p:cNvPicPr>
          <p:nvPr/>
        </p:nvPicPr>
        <p:blipFill rotWithShape="1">
          <a:blip r:embed="rId2">
            <a:extLst>
              <a:ext uri="{28A0092B-C50C-407E-A947-70E740481C1C}">
                <a14:useLocalDpi xmlns:a14="http://schemas.microsoft.com/office/drawing/2010/main" val="0"/>
              </a:ext>
            </a:extLst>
          </a:blip>
          <a:srcRect r="870"/>
          <a:stretch/>
        </p:blipFill>
        <p:spPr>
          <a:xfrm>
            <a:off x="0" y="0"/>
            <a:ext cx="12192000" cy="6858000"/>
          </a:xfrm>
          <a:prstGeom prst="rect">
            <a:avLst/>
          </a:prstGeom>
        </p:spPr>
      </p:pic>
    </p:spTree>
    <p:extLst>
      <p:ext uri="{BB962C8B-B14F-4D97-AF65-F5344CB8AC3E}">
        <p14:creationId xmlns:p14="http://schemas.microsoft.com/office/powerpoint/2010/main" val="759123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6D11A2-5927-53CB-7B8E-7C7BDCF61094}"/>
              </a:ext>
            </a:extLst>
          </p:cNvPr>
          <p:cNvSpPr txBox="1"/>
          <p:nvPr/>
        </p:nvSpPr>
        <p:spPr>
          <a:xfrm>
            <a:off x="0" y="744233"/>
            <a:ext cx="12192000" cy="6124754"/>
          </a:xfrm>
          <a:prstGeom prst="rect">
            <a:avLst/>
          </a:prstGeom>
          <a:noFill/>
        </p:spPr>
        <p:txBody>
          <a:bodyPr wrap="square">
            <a:spAutoFit/>
          </a:bodyPr>
          <a:lstStyle/>
          <a:p>
            <a:pPr marL="285750" indent="-28575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CRC is a different approach to detect if the received frame contains valid data. This technique involves binary division of the data bits being sent. The divisor is generated using polynomials. The sender performs a division operation on the bits being sent and calculates the remainder. Before sending the actual bits, the sender adds the remainder at the end of the actual bits. Actual data bits plus the remainder is called a </a:t>
            </a:r>
            <a:r>
              <a:rPr lang="en-US" sz="2800" b="1" dirty="0">
                <a:latin typeface="Times New Roman" panose="02020603050405020304" pitchFamily="18" charset="0"/>
                <a:cs typeface="Times New Roman" panose="02020603050405020304" pitchFamily="18" charset="0"/>
              </a:rPr>
              <a:t>codeword</a:t>
            </a:r>
            <a:r>
              <a:rPr lang="en-US" sz="2800" dirty="0">
                <a:latin typeface="Times New Roman" panose="02020603050405020304" pitchFamily="18" charset="0"/>
                <a:cs typeface="Times New Roman" panose="02020603050405020304" pitchFamily="18" charset="0"/>
              </a:rPr>
              <a:t>. The sender transmits data bits as codewords. </a:t>
            </a:r>
          </a:p>
          <a:p>
            <a:pPr marL="285750" indent="-28575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At the other end, the receiver performs division operations on codewords using the same CRC divisor. If the remainder contains all zeros the data bits are accepted, otherwise it is considered as there is some data corruption that occurred in transit. </a:t>
            </a:r>
          </a:p>
          <a:p>
            <a:pPr marL="285750" indent="-28575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Cyclic Redundancy Check (CRC) Cyclic redundancy check codes are very powerful and are now almost universally employed. These codes provide a better measure of protection at the lower level of redundancy and can be fairly easily implemented using shift registers or software.</a:t>
            </a:r>
          </a:p>
        </p:txBody>
      </p:sp>
      <p:sp>
        <p:nvSpPr>
          <p:cNvPr id="6" name="TextBox 5">
            <a:extLst>
              <a:ext uri="{FF2B5EF4-FFF2-40B4-BE49-F238E27FC236}">
                <a16:creationId xmlns:a16="http://schemas.microsoft.com/office/drawing/2014/main" id="{64414180-DA27-AC3C-704B-EDD43D89D7DA}"/>
              </a:ext>
            </a:extLst>
          </p:cNvPr>
          <p:cNvSpPr txBox="1"/>
          <p:nvPr/>
        </p:nvSpPr>
        <p:spPr>
          <a:xfrm>
            <a:off x="-1" y="159458"/>
            <a:ext cx="12191999"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CYCLIC REDUNDANCY CHECK (CRC)</a:t>
            </a:r>
            <a:endParaRPr lang="en-US" sz="3200" b="1" dirty="0"/>
          </a:p>
        </p:txBody>
      </p:sp>
    </p:spTree>
    <p:extLst>
      <p:ext uri="{BB962C8B-B14F-4D97-AF65-F5344CB8AC3E}">
        <p14:creationId xmlns:p14="http://schemas.microsoft.com/office/powerpoint/2010/main" val="1808746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1CE84535-1866-D2D1-CF8D-5629D76E2259}"/>
              </a:ext>
            </a:extLst>
          </p:cNvPr>
          <p:cNvSpPr txBox="1">
            <a:spLocks/>
          </p:cNvSpPr>
          <p:nvPr/>
        </p:nvSpPr>
        <p:spPr>
          <a:xfrm>
            <a:off x="0" y="187782"/>
            <a:ext cx="12183980" cy="563562"/>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kumimoji="1" lang="en-US" sz="3200" b="1">
                <a:latin typeface="Times New Roman" panose="02020603050405020304" pitchFamily="18" charset="0"/>
                <a:cs typeface="Times New Roman" panose="02020603050405020304" pitchFamily="18" charset="0"/>
              </a:rPr>
              <a:t>CYCLIC REDUNDANCY CHECK (CRC)</a:t>
            </a:r>
            <a:endParaRPr lang="en-US" sz="3200" b="1" dirty="0"/>
          </a:p>
        </p:txBody>
      </p:sp>
      <p:sp>
        <p:nvSpPr>
          <p:cNvPr id="3" name="Rectangle 2">
            <a:extLst>
              <a:ext uri="{FF2B5EF4-FFF2-40B4-BE49-F238E27FC236}">
                <a16:creationId xmlns:a16="http://schemas.microsoft.com/office/drawing/2014/main" id="{EDA03DDA-E9E8-F1C9-0E65-CC02FC366235}"/>
              </a:ext>
            </a:extLst>
          </p:cNvPr>
          <p:cNvSpPr/>
          <p:nvPr/>
        </p:nvSpPr>
        <p:spPr>
          <a:xfrm>
            <a:off x="0" y="612844"/>
            <a:ext cx="12183980" cy="5632311"/>
          </a:xfrm>
          <a:prstGeom prst="rect">
            <a:avLst/>
          </a:prstGeom>
        </p:spPr>
        <p:txBody>
          <a:bodyPr wrap="square">
            <a:spAutoFit/>
          </a:bodyPr>
          <a:lstStyle/>
          <a:p>
            <a:pPr marL="342900" lvl="1" indent="-3429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This procedure can be stated in three equivalent ways: </a:t>
            </a:r>
            <a:r>
              <a:rPr lang="en-US" sz="2400" b="1" dirty="0">
                <a:latin typeface="Times New Roman" panose="02020603050405020304" pitchFamily="18" charset="0"/>
                <a:cs typeface="Times New Roman" panose="02020603050405020304" pitchFamily="18" charset="0"/>
              </a:rPr>
              <a:t>modulo 2 arithmetic, polynomials, and digital logic.</a:t>
            </a:r>
          </a:p>
          <a:p>
            <a:pPr marL="342900" indent="-34290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Modulo 2 arithmetic: </a:t>
            </a:r>
          </a:p>
          <a:p>
            <a:pPr marL="548640" indent="-34290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Uses binary addition with no carries,</a:t>
            </a:r>
            <a:r>
              <a:rPr lang="en-US" sz="2400" dirty="0">
                <a:latin typeface="Times New Roman" panose="02020603050405020304" pitchFamily="18" charset="0"/>
                <a:ea typeface="ＭＳ Ｐゴシック" pitchFamily="-110" charset="-128"/>
                <a:cs typeface="Times New Roman" panose="02020603050405020304" pitchFamily="18" charset="0"/>
              </a:rPr>
              <a:t> which is just the exclusive OR (XOR) operation. Binary subtraction with no carries is also interpreted as the XOR operation.</a:t>
            </a:r>
          </a:p>
          <a:p>
            <a:pPr marL="342900" indent="-34290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Polynomials: </a:t>
            </a:r>
          </a:p>
          <a:p>
            <a:pPr marL="548640" indent="-34290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Express all values as polynomials in a dummy variable X, with binary coefficients</a:t>
            </a:r>
          </a:p>
          <a:p>
            <a:pPr marL="548640" lvl="1" indent="-34290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Coefficients correspond to the bits in the binary number</a:t>
            </a:r>
          </a:p>
          <a:p>
            <a:pPr marL="342900" indent="-34290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Digital logic:</a:t>
            </a:r>
          </a:p>
          <a:p>
            <a:pPr marL="548640" lvl="1" indent="-34290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Dividing circuit consisting of XOR gates and a shift register</a:t>
            </a:r>
          </a:p>
          <a:p>
            <a:pPr marL="548640" lvl="1" indent="-34290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Shift register is a string of 1-bit storage devices</a:t>
            </a:r>
          </a:p>
          <a:p>
            <a:pPr marL="548640" lvl="1" indent="-34290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Each device has an output line, which indicates the value currently stored, and an input line</a:t>
            </a:r>
          </a:p>
          <a:p>
            <a:pPr marL="548640" lvl="1" indent="-34290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At discrete time instants, known as clock times, the value in the storage device is replaced by the value indicated by its input line</a:t>
            </a:r>
          </a:p>
          <a:p>
            <a:pPr marL="548640" lvl="1" indent="-34290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entire register is clocked simultaneously, causing a 1-bit shift along the entire register</a:t>
            </a:r>
          </a:p>
        </p:txBody>
      </p:sp>
    </p:spTree>
    <p:extLst>
      <p:ext uri="{BB962C8B-B14F-4D97-AF65-F5344CB8AC3E}">
        <p14:creationId xmlns:p14="http://schemas.microsoft.com/office/powerpoint/2010/main" val="824930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ABDAD971-5935-90BF-F5BA-1565080A0576}"/>
              </a:ext>
            </a:extLst>
          </p:cNvPr>
          <p:cNvSpPr txBox="1">
            <a:spLocks/>
          </p:cNvSpPr>
          <p:nvPr/>
        </p:nvSpPr>
        <p:spPr>
          <a:xfrm>
            <a:off x="0" y="76200"/>
            <a:ext cx="12192000" cy="563562"/>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kumimoji="1" lang="en-US" sz="3200" b="1">
                <a:latin typeface="Times New Roman" panose="02020603050405020304" pitchFamily="18" charset="0"/>
                <a:cs typeface="Times New Roman" panose="02020603050405020304" pitchFamily="18" charset="0"/>
              </a:rPr>
              <a:t>CYCLIC REDUNDANCY CHECK (CRC)</a:t>
            </a:r>
            <a:endParaRPr lang="en-US" sz="3200" b="1" dirty="0"/>
          </a:p>
        </p:txBody>
      </p:sp>
      <p:sp>
        <p:nvSpPr>
          <p:cNvPr id="3" name="Rectangle 2">
            <a:extLst>
              <a:ext uri="{FF2B5EF4-FFF2-40B4-BE49-F238E27FC236}">
                <a16:creationId xmlns:a16="http://schemas.microsoft.com/office/drawing/2014/main" id="{C5BA4A2A-61AB-C749-C8E5-20FEAAD58908}"/>
              </a:ext>
            </a:extLst>
          </p:cNvPr>
          <p:cNvSpPr/>
          <p:nvPr/>
        </p:nvSpPr>
        <p:spPr>
          <a:xfrm>
            <a:off x="0" y="685800"/>
            <a:ext cx="12192000" cy="2246769"/>
          </a:xfrm>
          <a:prstGeom prst="rect">
            <a:avLst/>
          </a:prstGeom>
        </p:spPr>
        <p:txBody>
          <a:bodyPr wrap="square">
            <a:spAutoFit/>
          </a:bodyPr>
          <a:lstStyle/>
          <a:p>
            <a:pPr marL="342900" indent="-342900" algn="just">
              <a:buFont typeface="Wingdings" panose="05000000000000000000" pitchFamily="2" charset="2"/>
              <a:buChar char="v"/>
            </a:pPr>
            <a:r>
              <a:rPr kumimoji="1" lang="en-US" sz="2800" dirty="0">
                <a:latin typeface="Times New Roman" panose="02020603050405020304" pitchFamily="18" charset="0"/>
                <a:cs typeface="Times New Roman" panose="02020603050405020304" pitchFamily="18" charset="0"/>
              </a:rPr>
              <a:t>It is One of the most common and powerful error-detecting codes.</a:t>
            </a:r>
          </a:p>
          <a:p>
            <a:pPr marL="342900" indent="-342900" algn="just">
              <a:buFont typeface="Wingdings" panose="05000000000000000000" pitchFamily="2" charset="2"/>
              <a:buChar char="v"/>
            </a:pPr>
            <a:r>
              <a:rPr kumimoji="1" lang="en-US" sz="2800" dirty="0">
                <a:latin typeface="Times New Roman" panose="02020603050405020304" pitchFamily="18" charset="0"/>
                <a:cs typeface="Times New Roman" panose="02020603050405020304" pitchFamily="18" charset="0"/>
              </a:rPr>
              <a:t>Given a k-bit block of bits, the transmitter generates an (n–k) bit frame check sequence (FCS) which is exactly divisible by some predetermined number.</a:t>
            </a:r>
          </a:p>
          <a:p>
            <a:pPr marL="342900" indent="-342900" algn="just">
              <a:buFont typeface="Wingdings" panose="05000000000000000000" pitchFamily="2" charset="2"/>
              <a:buChar char="v"/>
            </a:pPr>
            <a:r>
              <a:rPr kumimoji="1" lang="en-US" sz="2800" dirty="0">
                <a:latin typeface="Times New Roman" panose="02020603050405020304" pitchFamily="18" charset="0"/>
                <a:cs typeface="Times New Roman" panose="02020603050405020304" pitchFamily="18" charset="0"/>
              </a:rPr>
              <a:t>The receiver divides the incoming frame by that number. If there is no remainder, assume there is no error.</a:t>
            </a:r>
          </a:p>
        </p:txBody>
      </p:sp>
      <p:pic>
        <p:nvPicPr>
          <p:cNvPr id="4" name="Picture 2">
            <a:extLst>
              <a:ext uri="{FF2B5EF4-FFF2-40B4-BE49-F238E27FC236}">
                <a16:creationId xmlns:a16="http://schemas.microsoft.com/office/drawing/2014/main" id="{5AC7C51F-EAE2-448A-FD4E-42FA8F033E4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971" y="3140765"/>
            <a:ext cx="6858000" cy="313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a16="http://schemas.microsoft.com/office/drawing/2014/main" id="{B31981FF-0402-90F7-E821-02EF5815BA5F}"/>
              </a:ext>
            </a:extLst>
          </p:cNvPr>
          <p:cNvSpPr/>
          <p:nvPr/>
        </p:nvSpPr>
        <p:spPr>
          <a:xfrm>
            <a:off x="0" y="6355776"/>
            <a:ext cx="4141070" cy="400110"/>
          </a:xfrm>
          <a:prstGeom prst="rect">
            <a:avLst/>
          </a:prstGeom>
        </p:spPr>
        <p:txBody>
          <a:bodyPr wrap="none">
            <a:spAutoFit/>
          </a:bodyPr>
          <a:lstStyle/>
          <a:p>
            <a:pPr algn="just">
              <a:defRPr/>
            </a:pPr>
            <a:r>
              <a:rPr lang="en-US" altLang="ko-KR" sz="2000" b="1" dirty="0">
                <a:latin typeface="Times New Roman" panose="02020603050405020304" pitchFamily="18" charset="0"/>
                <a:cs typeface="Times New Roman" panose="02020603050405020304" pitchFamily="18" charset="0"/>
              </a:rPr>
              <a:t>Figure 9: Cyclic Redundancy Check</a:t>
            </a:r>
            <a:endParaRPr lang="en-US" altLang="ko-KR" sz="2000" b="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7398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830" t="15822" r="5462" b="7172"/>
          <a:stretch/>
        </p:blipFill>
        <p:spPr>
          <a:xfrm>
            <a:off x="0" y="697832"/>
            <a:ext cx="5630779" cy="5702968"/>
          </a:xfrm>
          <a:prstGeom prst="rect">
            <a:avLst/>
          </a:prstGeom>
        </p:spPr>
      </p:pic>
      <p:sp>
        <p:nvSpPr>
          <p:cNvPr id="6" name="Rectangle 5"/>
          <p:cNvSpPr/>
          <p:nvPr/>
        </p:nvSpPr>
        <p:spPr>
          <a:xfrm>
            <a:off x="0" y="6400800"/>
            <a:ext cx="4271211" cy="707886"/>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Figure 10: CRC Encoder and Decoder</a:t>
            </a:r>
          </a:p>
        </p:txBody>
      </p:sp>
      <p:sp>
        <p:nvSpPr>
          <p:cNvPr id="8" name="Rectangle 7"/>
          <p:cNvSpPr/>
          <p:nvPr/>
        </p:nvSpPr>
        <p:spPr>
          <a:xfrm>
            <a:off x="0" y="0"/>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CYCLIC REDUNDANCY CHECK</a:t>
            </a:r>
          </a:p>
        </p:txBody>
      </p:sp>
      <p:sp>
        <p:nvSpPr>
          <p:cNvPr id="9" name="Rectangle 8"/>
          <p:cNvSpPr/>
          <p:nvPr/>
        </p:nvSpPr>
        <p:spPr>
          <a:xfrm>
            <a:off x="5630779" y="445627"/>
            <a:ext cx="6561221" cy="6394058"/>
          </a:xfrm>
          <a:prstGeom prst="rect">
            <a:avLst/>
          </a:prstGeom>
        </p:spPr>
        <p:txBody>
          <a:bodyPr wrap="square">
            <a:spAutoFit/>
          </a:bodyPr>
          <a:lstStyle/>
          <a:p>
            <a:pPr marL="285750" indent="-285750" algn="just">
              <a:buFont typeface="Wingdings" panose="05000000000000000000" pitchFamily="2" charset="2"/>
              <a:buChar char="Ø"/>
            </a:pPr>
            <a:r>
              <a:rPr lang="en-US" sz="1950" b="1" i="1" dirty="0">
                <a:latin typeface="Times New Roman" panose="02020603050405020304" pitchFamily="18" charset="0"/>
                <a:cs typeface="Times New Roman" panose="02020603050405020304" pitchFamily="18" charset="0"/>
              </a:rPr>
              <a:t>In the encoder, the dataword has k bits (4 here); the codeword has n bits (7 here). </a:t>
            </a:r>
          </a:p>
          <a:p>
            <a:pPr marL="285750" indent="-285750" algn="just">
              <a:buFont typeface="Wingdings" panose="05000000000000000000" pitchFamily="2" charset="2"/>
              <a:buChar char="Ø"/>
            </a:pPr>
            <a:r>
              <a:rPr lang="en-US" sz="1950" b="1" i="1" dirty="0">
                <a:latin typeface="Times New Roman" panose="02020603050405020304" pitchFamily="18" charset="0"/>
                <a:cs typeface="Times New Roman" panose="02020603050405020304" pitchFamily="18" charset="0"/>
              </a:rPr>
              <a:t>The size of the dataword is augmented by adding n-k (3 here) 0s to the right-hand side of the word. </a:t>
            </a:r>
          </a:p>
          <a:p>
            <a:pPr marL="285750" indent="-285750" algn="just">
              <a:buFont typeface="Wingdings" panose="05000000000000000000" pitchFamily="2" charset="2"/>
              <a:buChar char="Ø"/>
            </a:pPr>
            <a:r>
              <a:rPr lang="en-US" sz="1950" b="1" i="1" dirty="0">
                <a:latin typeface="Times New Roman" panose="02020603050405020304" pitchFamily="18" charset="0"/>
                <a:cs typeface="Times New Roman" panose="02020603050405020304" pitchFamily="18" charset="0"/>
              </a:rPr>
              <a:t>The n-bit result is fed into the generator. The generator uses a divisor of size n-k+1 (4 here), predefined and agreed upon.</a:t>
            </a:r>
          </a:p>
          <a:p>
            <a:pPr marL="285750" indent="-285750" algn="just">
              <a:buFont typeface="Wingdings" panose="05000000000000000000" pitchFamily="2" charset="2"/>
              <a:buChar char="Ø"/>
            </a:pPr>
            <a:r>
              <a:rPr lang="en-US" sz="1950" b="1" i="1" dirty="0">
                <a:latin typeface="Times New Roman" panose="02020603050405020304" pitchFamily="18" charset="0"/>
                <a:cs typeface="Times New Roman" panose="02020603050405020304" pitchFamily="18" charset="0"/>
              </a:rPr>
              <a:t> The generator divides the augmented dataword by the divisor (modulo-2 division). </a:t>
            </a:r>
            <a:r>
              <a:rPr lang="en-US" sz="1950" b="1" i="1" dirty="0">
                <a:solidFill>
                  <a:srgbClr val="FF0000"/>
                </a:solidFill>
                <a:latin typeface="Times New Roman" panose="02020603050405020304" pitchFamily="18" charset="0"/>
                <a:cs typeface="Times New Roman" panose="02020603050405020304" pitchFamily="18" charset="0"/>
              </a:rPr>
              <a:t>The quotient of the division is discarded; the remainder </a:t>
            </a:r>
            <a:r>
              <a:rPr lang="en-US" sz="1950" b="1" i="1" dirty="0">
                <a:latin typeface="Times New Roman" panose="02020603050405020304" pitchFamily="18" charset="0"/>
                <a:cs typeface="Times New Roman" panose="02020603050405020304" pitchFamily="18" charset="0"/>
              </a:rPr>
              <a:t>(r</a:t>
            </a:r>
            <a:r>
              <a:rPr lang="en-US" sz="1950" b="1" i="1" baseline="-25000" dirty="0">
                <a:latin typeface="Times New Roman" panose="02020603050405020304" pitchFamily="18" charset="0"/>
                <a:cs typeface="Times New Roman" panose="02020603050405020304" pitchFamily="18" charset="0"/>
              </a:rPr>
              <a:t>2</a:t>
            </a:r>
            <a:r>
              <a:rPr lang="en-US" sz="1950" b="1" i="1" dirty="0">
                <a:latin typeface="Times New Roman" panose="02020603050405020304" pitchFamily="18" charset="0"/>
                <a:cs typeface="Times New Roman" panose="02020603050405020304" pitchFamily="18" charset="0"/>
              </a:rPr>
              <a:t>r</a:t>
            </a:r>
            <a:r>
              <a:rPr lang="en-US" sz="1950" b="1" i="1" baseline="-25000" dirty="0">
                <a:latin typeface="Times New Roman" panose="02020603050405020304" pitchFamily="18" charset="0"/>
                <a:cs typeface="Times New Roman" panose="02020603050405020304" pitchFamily="18" charset="0"/>
              </a:rPr>
              <a:t>1</a:t>
            </a:r>
            <a:r>
              <a:rPr lang="en-US" sz="1950" b="1" i="1" dirty="0">
                <a:latin typeface="Times New Roman" panose="02020603050405020304" pitchFamily="18" charset="0"/>
                <a:cs typeface="Times New Roman" panose="02020603050405020304" pitchFamily="18" charset="0"/>
              </a:rPr>
              <a:t>r</a:t>
            </a:r>
            <a:r>
              <a:rPr lang="en-US" sz="1950" b="1" i="1" baseline="-25000" dirty="0">
                <a:latin typeface="Times New Roman" panose="02020603050405020304" pitchFamily="18" charset="0"/>
                <a:cs typeface="Times New Roman" panose="02020603050405020304" pitchFamily="18" charset="0"/>
              </a:rPr>
              <a:t>0</a:t>
            </a:r>
            <a:r>
              <a:rPr lang="en-US" sz="1950" b="1" i="1" dirty="0">
                <a:latin typeface="Times New Roman" panose="02020603050405020304" pitchFamily="18" charset="0"/>
                <a:cs typeface="Times New Roman" panose="02020603050405020304" pitchFamily="18" charset="0"/>
              </a:rPr>
              <a:t>) is appended to the dataword to create the codeword.</a:t>
            </a:r>
          </a:p>
          <a:p>
            <a:pPr marL="285750" indent="-285750" algn="just">
              <a:buFont typeface="Wingdings" panose="05000000000000000000" pitchFamily="2" charset="2"/>
              <a:buChar char="Ø"/>
            </a:pPr>
            <a:r>
              <a:rPr lang="en-US" sz="1950" b="1" i="1" dirty="0">
                <a:latin typeface="Times New Roman" panose="02020603050405020304" pitchFamily="18" charset="0"/>
                <a:cs typeface="Times New Roman" panose="02020603050405020304" pitchFamily="18" charset="0"/>
              </a:rPr>
              <a:t>The decoder receives the codeword (possibly corrupted in transition). </a:t>
            </a:r>
          </a:p>
          <a:p>
            <a:pPr marL="285750" indent="-285750" algn="just">
              <a:buFont typeface="Wingdings" panose="05000000000000000000" pitchFamily="2" charset="2"/>
              <a:buChar char="Ø"/>
            </a:pPr>
            <a:r>
              <a:rPr lang="en-US" sz="1950" b="1" i="1" dirty="0">
                <a:latin typeface="Times New Roman" panose="02020603050405020304" pitchFamily="18" charset="0"/>
                <a:cs typeface="Times New Roman" panose="02020603050405020304" pitchFamily="18" charset="0"/>
              </a:rPr>
              <a:t>A copy of all n bits is fed to the checker, which is a replica of the generator. </a:t>
            </a:r>
          </a:p>
          <a:p>
            <a:pPr marL="285750" indent="-285750" algn="just">
              <a:buFont typeface="Wingdings" panose="05000000000000000000" pitchFamily="2" charset="2"/>
              <a:buChar char="Ø"/>
            </a:pPr>
            <a:r>
              <a:rPr lang="en-US" sz="1950" b="1" i="1" dirty="0">
                <a:latin typeface="Times New Roman" panose="02020603050405020304" pitchFamily="18" charset="0"/>
                <a:cs typeface="Times New Roman" panose="02020603050405020304" pitchFamily="18" charset="0"/>
              </a:rPr>
              <a:t>The remainder produced by the checker is a syndrome of n-k (3 here) bits, which is fed to the decision logic analyzer. </a:t>
            </a:r>
          </a:p>
          <a:p>
            <a:pPr marL="285750" indent="-285750" algn="just">
              <a:buFont typeface="Wingdings" panose="05000000000000000000" pitchFamily="2" charset="2"/>
              <a:buChar char="Ø"/>
            </a:pPr>
            <a:r>
              <a:rPr lang="en-US" sz="1950" b="1" i="1" dirty="0">
                <a:latin typeface="Times New Roman" panose="02020603050405020304" pitchFamily="18" charset="0"/>
                <a:cs typeface="Times New Roman" panose="02020603050405020304" pitchFamily="18" charset="0"/>
              </a:rPr>
              <a:t>The analyzer has a simple function. If the syndrome bits are all 0s, the 4 leftmost bits of the codeword are accepted as the dataword (interpreted as no error); otherwise, the 4 bits are discarded (error). </a:t>
            </a:r>
          </a:p>
        </p:txBody>
      </p:sp>
    </p:spTree>
    <p:extLst>
      <p:ext uri="{BB962C8B-B14F-4D97-AF65-F5344CB8AC3E}">
        <p14:creationId xmlns:p14="http://schemas.microsoft.com/office/powerpoint/2010/main" val="1145420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4835"/>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TYPE OF ERRORS</a:t>
            </a:r>
          </a:p>
        </p:txBody>
      </p:sp>
      <p:pic>
        <p:nvPicPr>
          <p:cNvPr id="3" name="Picture 2"/>
          <p:cNvPicPr>
            <a:picLocks noChangeAspect="1"/>
          </p:cNvPicPr>
          <p:nvPr/>
        </p:nvPicPr>
        <p:blipFill rotWithShape="1">
          <a:blip r:embed="rId2"/>
          <a:srcRect l="3138" t="8981" r="5868" b="11265"/>
          <a:stretch/>
        </p:blipFill>
        <p:spPr>
          <a:xfrm>
            <a:off x="2286000" y="619610"/>
            <a:ext cx="7239000" cy="1894395"/>
          </a:xfrm>
          <a:prstGeom prst="rect">
            <a:avLst/>
          </a:prstGeom>
        </p:spPr>
      </p:pic>
      <p:sp>
        <p:nvSpPr>
          <p:cNvPr id="4" name="Rectangle 3"/>
          <p:cNvSpPr/>
          <p:nvPr/>
        </p:nvSpPr>
        <p:spPr>
          <a:xfrm>
            <a:off x="0" y="2758440"/>
            <a:ext cx="12192000" cy="1384995"/>
          </a:xfrm>
          <a:prstGeom prst="rect">
            <a:avLst/>
          </a:prstGeom>
        </p:spPr>
        <p:txBody>
          <a:bodyPr wrap="square">
            <a:spAutoFit/>
          </a:bodyPr>
          <a:lstStyle/>
          <a:p>
            <a:pPr marL="457200" indent="-457200" algn="just">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Single-bit error: </a:t>
            </a:r>
            <a:r>
              <a:rPr lang="en-US" sz="2800" dirty="0">
                <a:latin typeface="Times New Roman" panose="02020603050405020304" pitchFamily="18" charset="0"/>
                <a:cs typeface="Times New Roman" panose="02020603050405020304" pitchFamily="18" charset="0"/>
              </a:rPr>
              <a:t>A single-bit error is an isolated error condition that alters one bit but does not affect nearby bits. Only 1 bit in the data unit (packet, frame, cell) has changed. Either from 1 to 0 or 0 to 1.</a:t>
            </a:r>
          </a:p>
        </p:txBody>
      </p:sp>
      <p:pic>
        <p:nvPicPr>
          <p:cNvPr id="5" name="Picture 4"/>
          <p:cNvPicPr>
            <a:picLocks noChangeAspect="1"/>
          </p:cNvPicPr>
          <p:nvPr/>
        </p:nvPicPr>
        <p:blipFill>
          <a:blip r:embed="rId3"/>
          <a:stretch>
            <a:fillRect/>
          </a:stretch>
        </p:blipFill>
        <p:spPr>
          <a:xfrm>
            <a:off x="881068" y="4565001"/>
            <a:ext cx="4032069" cy="1837134"/>
          </a:xfrm>
          <a:prstGeom prst="rect">
            <a:avLst/>
          </a:prstGeom>
        </p:spPr>
      </p:pic>
      <p:pic>
        <p:nvPicPr>
          <p:cNvPr id="6" name="Picture 5"/>
          <p:cNvPicPr>
            <a:picLocks noChangeAspect="1"/>
          </p:cNvPicPr>
          <p:nvPr/>
        </p:nvPicPr>
        <p:blipFill>
          <a:blip r:embed="rId4"/>
          <a:stretch>
            <a:fillRect/>
          </a:stretch>
        </p:blipFill>
        <p:spPr>
          <a:xfrm>
            <a:off x="6607630" y="4401256"/>
            <a:ext cx="4060371" cy="2000879"/>
          </a:xfrm>
          <a:prstGeom prst="rect">
            <a:avLst/>
          </a:prstGeom>
        </p:spPr>
      </p:pic>
      <p:sp>
        <p:nvSpPr>
          <p:cNvPr id="7" name="Rectangle 6"/>
          <p:cNvSpPr/>
          <p:nvPr/>
        </p:nvSpPr>
        <p:spPr>
          <a:xfrm>
            <a:off x="1545772" y="6419552"/>
            <a:ext cx="2702663" cy="369332"/>
          </a:xfrm>
          <a:prstGeom prst="rect">
            <a:avLst/>
          </a:prstGeom>
        </p:spPr>
        <p:txBody>
          <a:bodyPr wrap="none">
            <a:spAutoFit/>
          </a:bodyPr>
          <a:lstStyle/>
          <a:p>
            <a:r>
              <a:rPr lang="en-US" b="1" dirty="0">
                <a:latin typeface="TimesNewRomanPS-BoldItalicMT"/>
              </a:rPr>
              <a:t>Figure 1: Single bit Error</a:t>
            </a:r>
            <a:endParaRPr lang="en-US" dirty="0"/>
          </a:p>
        </p:txBody>
      </p:sp>
    </p:spTree>
    <p:extLst>
      <p:ext uri="{BB962C8B-B14F-4D97-AF65-F5344CB8AC3E}">
        <p14:creationId xmlns:p14="http://schemas.microsoft.com/office/powerpoint/2010/main" val="4195269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ENCODER</a:t>
            </a:r>
          </a:p>
        </p:txBody>
      </p:sp>
      <p:sp>
        <p:nvSpPr>
          <p:cNvPr id="3" name="Rectangle 2"/>
          <p:cNvSpPr/>
          <p:nvPr/>
        </p:nvSpPr>
        <p:spPr>
          <a:xfrm>
            <a:off x="0" y="491488"/>
            <a:ext cx="12192000" cy="830997"/>
          </a:xfrm>
          <a:prstGeom prst="rect">
            <a:avLst/>
          </a:prstGeom>
        </p:spPr>
        <p:txBody>
          <a:bodyPr wrap="square">
            <a:spAutoFit/>
          </a:bodyPr>
          <a:lstStyle/>
          <a:p>
            <a:pPr marL="285750" indent="-28575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encoder takes a dataword and augments it with </a:t>
            </a:r>
            <a:r>
              <a:rPr lang="en-US" sz="2400" i="1" dirty="0">
                <a:latin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cs typeface="Times New Roman" panose="02020603050405020304" pitchFamily="18" charset="0"/>
              </a:rPr>
              <a:t>-k number of 0s. It then divides the augmented dataword by the divisor, as shown below:</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898" t="13304" r="26957"/>
          <a:stretch/>
        </p:blipFill>
        <p:spPr>
          <a:xfrm>
            <a:off x="1" y="1322485"/>
            <a:ext cx="4997884" cy="5073850"/>
          </a:xfrm>
          <a:prstGeom prst="rect">
            <a:avLst/>
          </a:prstGeom>
        </p:spPr>
      </p:pic>
      <p:sp>
        <p:nvSpPr>
          <p:cNvPr id="6" name="Rectangle 5"/>
          <p:cNvSpPr/>
          <p:nvPr/>
        </p:nvSpPr>
        <p:spPr>
          <a:xfrm>
            <a:off x="4997885" y="1322485"/>
            <a:ext cx="7194115" cy="5324535"/>
          </a:xfrm>
          <a:prstGeom prst="rect">
            <a:avLst/>
          </a:prstGeom>
        </p:spPr>
        <p:txBody>
          <a:bodyPr wrap="square">
            <a:spAutoFit/>
          </a:bodyPr>
          <a:lstStyle/>
          <a:p>
            <a:pPr marL="285750" indent="-285750" algn="just">
              <a:buFont typeface="Wingdings" panose="05000000000000000000" pitchFamily="2" charset="2"/>
              <a:buChar char="v"/>
            </a:pPr>
            <a:r>
              <a:rPr lang="en-US" sz="2000" b="1" i="1" dirty="0">
                <a:latin typeface="Times New Roman" panose="02020603050405020304" pitchFamily="18" charset="0"/>
                <a:cs typeface="Times New Roman" panose="02020603050405020304" pitchFamily="18" charset="0"/>
              </a:rPr>
              <a:t>The process of modulo-2 binary division is the same as the familiar division process we use for decimal numbers.</a:t>
            </a:r>
          </a:p>
          <a:p>
            <a:pPr marL="285750" indent="-285750" algn="just">
              <a:buFont typeface="Wingdings" panose="05000000000000000000" pitchFamily="2" charset="2"/>
              <a:buChar char="v"/>
            </a:pPr>
            <a:r>
              <a:rPr lang="en-US" sz="2000" b="1" i="1" dirty="0">
                <a:latin typeface="Times New Roman" panose="02020603050405020304" pitchFamily="18" charset="0"/>
                <a:cs typeface="Times New Roman" panose="02020603050405020304" pitchFamily="18" charset="0"/>
              </a:rPr>
              <a:t> However, addition and subtraction, in this case, are the same; we use the XOR operation to do both. </a:t>
            </a:r>
          </a:p>
          <a:p>
            <a:pPr marL="285750" indent="-285750" algn="just">
              <a:buFont typeface="Wingdings" panose="05000000000000000000" pitchFamily="2" charset="2"/>
              <a:buChar char="v"/>
            </a:pPr>
            <a:r>
              <a:rPr lang="en-US" sz="2000" b="1" i="1" dirty="0">
                <a:latin typeface="Times New Roman" panose="02020603050405020304" pitchFamily="18" charset="0"/>
                <a:cs typeface="Times New Roman" panose="02020603050405020304" pitchFamily="18" charset="0"/>
              </a:rPr>
              <a:t>As in the decimal division, the process is done step by step. In each step, a copy of the divisor is XORed with the 4 bits of the dividend. </a:t>
            </a:r>
          </a:p>
          <a:p>
            <a:pPr marL="285750" indent="-285750" algn="just">
              <a:buFont typeface="Wingdings" panose="05000000000000000000" pitchFamily="2" charset="2"/>
              <a:buChar char="v"/>
            </a:pPr>
            <a:r>
              <a:rPr lang="en-US" sz="2000" b="1" i="1" dirty="0">
                <a:latin typeface="Times New Roman" panose="02020603050405020304" pitchFamily="18" charset="0"/>
                <a:cs typeface="Times New Roman" panose="02020603050405020304" pitchFamily="18" charset="0"/>
              </a:rPr>
              <a:t>The result of the XOR operation (remainder) is 3 bits (in this case), which is used for the next step after 1 extra bit is pulled down to make it 4 bits long. </a:t>
            </a:r>
          </a:p>
          <a:p>
            <a:pPr marL="285750" indent="-285750" algn="just">
              <a:buFont typeface="Wingdings" panose="05000000000000000000" pitchFamily="2" charset="2"/>
              <a:buChar char="v"/>
            </a:pPr>
            <a:r>
              <a:rPr lang="en-US" sz="2000" b="1" i="1" dirty="0">
                <a:latin typeface="Times New Roman" panose="02020603050405020304" pitchFamily="18" charset="0"/>
                <a:cs typeface="Times New Roman" panose="02020603050405020304" pitchFamily="18" charset="0"/>
              </a:rPr>
              <a:t>There is one important point we need to remember in this type of division. If the leftmost bit of the dividend (or the part used in each step) is 0, the step cannot use the regular divisor; we need to use an all-0s divisor. When there are no bits left to pull down, we have a result. The 3-bit remainder forms the check bits (r</a:t>
            </a:r>
            <a:r>
              <a:rPr lang="en-US" sz="2000" b="1" i="1" baseline="-25000" dirty="0">
                <a:latin typeface="Times New Roman" panose="02020603050405020304" pitchFamily="18" charset="0"/>
                <a:cs typeface="Times New Roman" panose="02020603050405020304" pitchFamily="18" charset="0"/>
              </a:rPr>
              <a:t>2</a:t>
            </a:r>
            <a:r>
              <a:rPr lang="en-US" sz="2000" b="1" i="1" dirty="0">
                <a:latin typeface="Times New Roman" panose="02020603050405020304" pitchFamily="18" charset="0"/>
                <a:cs typeface="Times New Roman" panose="02020603050405020304" pitchFamily="18" charset="0"/>
              </a:rPr>
              <a:t>r</a:t>
            </a:r>
            <a:r>
              <a:rPr lang="en-US" sz="2000" b="1" i="1" baseline="-25000" dirty="0">
                <a:latin typeface="Times New Roman" panose="02020603050405020304" pitchFamily="18" charset="0"/>
                <a:cs typeface="Times New Roman" panose="02020603050405020304" pitchFamily="18" charset="0"/>
              </a:rPr>
              <a:t>1</a:t>
            </a:r>
            <a:r>
              <a:rPr lang="en-US" sz="2000" b="1" i="1" dirty="0">
                <a:latin typeface="Times New Roman" panose="02020603050405020304" pitchFamily="18" charset="0"/>
                <a:cs typeface="Times New Roman" panose="02020603050405020304" pitchFamily="18" charset="0"/>
              </a:rPr>
              <a:t> , and r</a:t>
            </a:r>
            <a:r>
              <a:rPr lang="en-US" sz="2000" b="1" i="1" baseline="-25000" dirty="0">
                <a:latin typeface="Times New Roman" panose="02020603050405020304" pitchFamily="18" charset="0"/>
                <a:cs typeface="Times New Roman" panose="02020603050405020304" pitchFamily="18" charset="0"/>
              </a:rPr>
              <a:t>0</a:t>
            </a:r>
            <a:r>
              <a:rPr lang="en-US" sz="2000" b="1" i="1" dirty="0">
                <a:latin typeface="Times New Roman" panose="02020603050405020304" pitchFamily="18" charset="0"/>
                <a:cs typeface="Times New Roman" panose="02020603050405020304" pitchFamily="18" charset="0"/>
              </a:rPr>
              <a:t>). </a:t>
            </a:r>
          </a:p>
          <a:p>
            <a:pPr marL="285750" indent="-285750" algn="just">
              <a:buFont typeface="Wingdings" panose="05000000000000000000" pitchFamily="2" charset="2"/>
              <a:buChar char="v"/>
            </a:pPr>
            <a:r>
              <a:rPr lang="en-US" sz="2000" b="1" i="1" dirty="0">
                <a:latin typeface="Times New Roman" panose="02020603050405020304" pitchFamily="18" charset="0"/>
                <a:cs typeface="Times New Roman" panose="02020603050405020304" pitchFamily="18" charset="0"/>
              </a:rPr>
              <a:t>They are appended to the dataword to create the codeword.</a:t>
            </a:r>
          </a:p>
        </p:txBody>
      </p:sp>
      <p:sp>
        <p:nvSpPr>
          <p:cNvPr id="7" name="Rectangle 6"/>
          <p:cNvSpPr/>
          <p:nvPr/>
        </p:nvSpPr>
        <p:spPr>
          <a:xfrm>
            <a:off x="0" y="6405571"/>
            <a:ext cx="4161909"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Figure 11: Division in CRC Encoder</a:t>
            </a:r>
          </a:p>
        </p:txBody>
      </p:sp>
    </p:spTree>
    <p:extLst>
      <p:ext uri="{BB962C8B-B14F-4D97-AF65-F5344CB8AC3E}">
        <p14:creationId xmlns:p14="http://schemas.microsoft.com/office/powerpoint/2010/main" val="2584182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76147" y="1281091"/>
            <a:ext cx="4515853" cy="5324535"/>
          </a:xfrm>
          <a:prstGeom prst="rect">
            <a:avLst/>
          </a:prstGeom>
        </p:spPr>
        <p:txBody>
          <a:bodyPr wrap="square">
            <a:spAutoFit/>
          </a:bodyPr>
          <a:lstStyle/>
          <a:p>
            <a:pPr marL="342900" indent="-342900" algn="just">
              <a:buFont typeface="Wingdings" panose="05000000000000000000" pitchFamily="2" charset="2"/>
              <a:buChar char="v"/>
            </a:pPr>
            <a:r>
              <a:rPr lang="en-US" sz="2000" b="1" i="1" dirty="0">
                <a:latin typeface="Times New Roman" panose="02020603050405020304" pitchFamily="18" charset="0"/>
                <a:cs typeface="Times New Roman" panose="02020603050405020304" pitchFamily="18" charset="0"/>
              </a:rPr>
              <a:t>The decoder does the same division process as the encoder. </a:t>
            </a:r>
          </a:p>
          <a:p>
            <a:pPr marL="342900" indent="-342900" algn="just">
              <a:buFont typeface="Wingdings" panose="05000000000000000000" pitchFamily="2" charset="2"/>
              <a:buChar char="v"/>
            </a:pPr>
            <a:r>
              <a:rPr lang="en-US" sz="2000" b="1" i="1" dirty="0">
                <a:latin typeface="Times New Roman" panose="02020603050405020304" pitchFamily="18" charset="0"/>
                <a:cs typeface="Times New Roman" panose="02020603050405020304" pitchFamily="18" charset="0"/>
              </a:rPr>
              <a:t>The remainder of the division is the syndrome. If the syndrome is all 0s, there is no error with a high probability; the dataword is separated from the received codeword and accepted.</a:t>
            </a:r>
          </a:p>
          <a:p>
            <a:pPr marL="342900" indent="-342900" algn="just">
              <a:buFont typeface="Wingdings" panose="05000000000000000000" pitchFamily="2" charset="2"/>
              <a:buChar char="v"/>
            </a:pPr>
            <a:r>
              <a:rPr lang="en-US" sz="2000" b="1" i="1" dirty="0">
                <a:latin typeface="Times New Roman" panose="02020603050405020304" pitchFamily="18" charset="0"/>
                <a:cs typeface="Times New Roman" panose="02020603050405020304" pitchFamily="18" charset="0"/>
              </a:rPr>
              <a:t>Otherwise, everything is discarded. Figure 12 shows two cases: The left-hand figure shows the value of the syndrome when no error has occurred; the syndrome is 000. </a:t>
            </a:r>
          </a:p>
          <a:p>
            <a:pPr marL="342900" indent="-342900" algn="just">
              <a:buFont typeface="Wingdings" panose="05000000000000000000" pitchFamily="2" charset="2"/>
              <a:buChar char="v"/>
            </a:pPr>
            <a:r>
              <a:rPr lang="en-US" sz="2000" b="1" i="1" dirty="0">
                <a:latin typeface="Times New Roman" panose="02020603050405020304" pitchFamily="18" charset="0"/>
                <a:cs typeface="Times New Roman" panose="02020603050405020304" pitchFamily="18" charset="0"/>
              </a:rPr>
              <a:t>The right-hand part of the figure shows the case in which there is a single error. The syndrome is not all 0s (it is 011).</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631" t="16349" r="11650" b="4500"/>
          <a:stretch/>
        </p:blipFill>
        <p:spPr>
          <a:xfrm>
            <a:off x="0" y="1331943"/>
            <a:ext cx="7766137" cy="4984636"/>
          </a:xfrm>
          <a:prstGeom prst="rect">
            <a:avLst/>
          </a:prstGeom>
        </p:spPr>
      </p:pic>
      <p:sp>
        <p:nvSpPr>
          <p:cNvPr id="5" name="Rectangle 4"/>
          <p:cNvSpPr/>
          <p:nvPr/>
        </p:nvSpPr>
        <p:spPr>
          <a:xfrm>
            <a:off x="0" y="0"/>
            <a:ext cx="12192000" cy="584775"/>
          </a:xfrm>
          <a:prstGeom prst="rect">
            <a:avLst/>
          </a:prstGeom>
        </p:spPr>
        <p:txBody>
          <a:bodyPr wrap="square">
            <a:spAutoFit/>
          </a:bodyPr>
          <a:lstStyle/>
          <a:p>
            <a:pPr algn="ctr"/>
            <a:r>
              <a:rPr lang="en-US" sz="3200" b="1">
                <a:latin typeface="Times New Roman" panose="02020603050405020304" pitchFamily="18" charset="0"/>
                <a:cs typeface="Times New Roman" panose="02020603050405020304" pitchFamily="18" charset="0"/>
              </a:rPr>
              <a:t>DECODER</a:t>
            </a:r>
            <a:endParaRPr lang="en-US" sz="3200" b="1" dirty="0">
              <a:latin typeface="Times New Roman" panose="02020603050405020304" pitchFamily="18" charset="0"/>
              <a:cs typeface="Times New Roman" panose="02020603050405020304" pitchFamily="18" charset="0"/>
            </a:endParaRPr>
          </a:p>
        </p:txBody>
      </p:sp>
      <p:sp>
        <p:nvSpPr>
          <p:cNvPr id="6" name="Rectangle 5"/>
          <p:cNvSpPr/>
          <p:nvPr/>
        </p:nvSpPr>
        <p:spPr>
          <a:xfrm>
            <a:off x="0" y="500945"/>
            <a:ext cx="12192000" cy="830997"/>
          </a:xfrm>
          <a:prstGeom prst="rect">
            <a:avLst/>
          </a:prstGeom>
        </p:spPr>
        <p:txBody>
          <a:bodyPr wrap="square">
            <a:spAutoFit/>
          </a:bodyPr>
          <a:lstStyle/>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codeword can change during transmission.</a:t>
            </a:r>
          </a:p>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The divisor 1011 was chosen based on the expectation we have from the code.</a:t>
            </a:r>
          </a:p>
        </p:txBody>
      </p:sp>
      <p:sp>
        <p:nvSpPr>
          <p:cNvPr id="8" name="Rectangle 7"/>
          <p:cNvSpPr/>
          <p:nvPr/>
        </p:nvSpPr>
        <p:spPr>
          <a:xfrm>
            <a:off x="0" y="6405571"/>
            <a:ext cx="5732275"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Figure 12: Division in CRC Decoder for Two Cases</a:t>
            </a:r>
          </a:p>
        </p:txBody>
      </p:sp>
    </p:spTree>
    <p:extLst>
      <p:ext uri="{BB962C8B-B14F-4D97-AF65-F5344CB8AC3E}">
        <p14:creationId xmlns:p14="http://schemas.microsoft.com/office/powerpoint/2010/main" val="3753764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21465"/>
            <a:ext cx="12192000" cy="487362"/>
          </a:xfrm>
        </p:spPr>
        <p:txBody>
          <a:bodyPr>
            <a:noAutofit/>
          </a:bodyPr>
          <a:lstStyle/>
          <a:p>
            <a:pPr algn="ctr"/>
            <a:r>
              <a:rPr lang="en-US" sz="3200" b="1" dirty="0">
                <a:latin typeface="Times New Roman" pitchFamily="18" charset="0"/>
              </a:rPr>
              <a:t>DIVISION IN CRC ENCODER</a:t>
            </a:r>
            <a:endParaRPr lang="en-US" sz="3200" b="1" dirty="0"/>
          </a:p>
        </p:txBody>
      </p:sp>
      <p:sp>
        <p:nvSpPr>
          <p:cNvPr id="629763" name="Rectangle 3"/>
          <p:cNvSpPr>
            <a:spLocks noGrp="1" noChangeArrowheads="1"/>
          </p:cNvSpPr>
          <p:nvPr>
            <p:ph idx="1"/>
          </p:nvPr>
        </p:nvSpPr>
        <p:spPr>
          <a:xfrm>
            <a:off x="0" y="631504"/>
            <a:ext cx="12192000" cy="6226496"/>
          </a:xfrm>
        </p:spPr>
        <p:txBody>
          <a:bodyPr/>
          <a:lstStyle/>
          <a:p>
            <a:pPr algn="just">
              <a:buFont typeface="Wingdings" panose="05000000000000000000" pitchFamily="2" charset="2"/>
              <a:buChar char="v"/>
            </a:pPr>
            <a:r>
              <a:rPr lang="en-US" altLang="ko-KR" sz="2400" dirty="0">
                <a:solidFill>
                  <a:srgbClr val="000000"/>
                </a:solidFill>
                <a:latin typeface="Times New Roman" panose="02020603050405020304" pitchFamily="18" charset="0"/>
                <a:cs typeface="Times New Roman" panose="02020603050405020304" pitchFamily="18" charset="0"/>
              </a:rPr>
              <a:t>CRC generator: uses modular-2 division.</a:t>
            </a:r>
          </a:p>
          <a:p>
            <a:endParaRPr lang="en-US" altLang="ko-KR" sz="2400" dirty="0">
              <a:solidFill>
                <a:srgbClr val="000000"/>
              </a:solidFill>
              <a:latin typeface="Times New Roman" panose="02020603050405020304" pitchFamily="18" charset="0"/>
              <a:cs typeface="Times New Roman" panose="02020603050405020304" pitchFamily="18" charset="0"/>
            </a:endParaRPr>
          </a:p>
          <a:p>
            <a:pPr eaLnBrk="1" hangingPunct="1">
              <a:lnSpc>
                <a:spcPct val="100000"/>
              </a:lnSpc>
              <a:spcBef>
                <a:spcPct val="0"/>
              </a:spcBef>
              <a:spcAft>
                <a:spcPct val="0"/>
              </a:spcAft>
              <a:buClrTx/>
              <a:buSzTx/>
              <a:buFontTx/>
              <a:buNone/>
            </a:pPr>
            <a:r>
              <a:rPr kumimoji="0" lang="en-US" altLang="ko-KR" dirty="0">
                <a:solidFill>
                  <a:schemeClr val="bg1"/>
                </a:solidFill>
                <a:latin typeface="Times New Roman" pitchFamily="18" charset="0"/>
                <a:ea typeface="굴림" pitchFamily="50" charset="-127"/>
              </a:rPr>
              <a:t>Binary Division</a:t>
            </a:r>
          </a:p>
          <a:p>
            <a:pPr eaLnBrk="1" hangingPunct="1">
              <a:lnSpc>
                <a:spcPct val="100000"/>
              </a:lnSpc>
              <a:spcBef>
                <a:spcPct val="0"/>
              </a:spcBef>
              <a:spcAft>
                <a:spcPct val="0"/>
              </a:spcAft>
              <a:buClrTx/>
              <a:buSzTx/>
              <a:buFontTx/>
              <a:buNone/>
            </a:pPr>
            <a:r>
              <a:rPr kumimoji="0" lang="en-US" altLang="ko-KR" dirty="0">
                <a:solidFill>
                  <a:schemeClr val="bg1"/>
                </a:solidFill>
                <a:latin typeface="Times New Roman" pitchFamily="18" charset="0"/>
                <a:ea typeface="굴림" pitchFamily="50" charset="-127"/>
              </a:rPr>
              <a:t>in a</a:t>
            </a:r>
          </a:p>
          <a:p>
            <a:pPr eaLnBrk="1" hangingPunct="1">
              <a:lnSpc>
                <a:spcPct val="100000"/>
              </a:lnSpc>
              <a:spcBef>
                <a:spcPct val="0"/>
              </a:spcBef>
              <a:spcAft>
                <a:spcPct val="0"/>
              </a:spcAft>
              <a:buClrTx/>
              <a:buSzTx/>
              <a:buFontTx/>
              <a:buNone/>
            </a:pPr>
            <a:r>
              <a:rPr kumimoji="0" lang="en-US" altLang="ko-KR" dirty="0">
                <a:solidFill>
                  <a:schemeClr val="bg1"/>
                </a:solidFill>
                <a:latin typeface="Times New Roman" pitchFamily="18" charset="0"/>
                <a:ea typeface="굴림" pitchFamily="50" charset="-127"/>
              </a:rPr>
              <a:t>CRC Generator</a:t>
            </a:r>
          </a:p>
        </p:txBody>
      </p:sp>
      <p:sp>
        <p:nvSpPr>
          <p:cNvPr id="629765" name="AutoShape 5"/>
          <p:cNvSpPr>
            <a:spLocks noChangeArrowheads="1"/>
          </p:cNvSpPr>
          <p:nvPr/>
        </p:nvSpPr>
        <p:spPr bwMode="auto">
          <a:xfrm>
            <a:off x="4953000" y="3734803"/>
            <a:ext cx="1371600" cy="400050"/>
          </a:xfrm>
          <a:custGeom>
            <a:avLst/>
            <a:gdLst>
              <a:gd name="G0" fmla="+- 16572 0 0"/>
              <a:gd name="G1" fmla="+- 5400 0 0"/>
              <a:gd name="G2" fmla="+- 21600 0 5400"/>
              <a:gd name="G3" fmla="+- 10800 0 5400"/>
              <a:gd name="G4" fmla="+- 21600 0 16572"/>
              <a:gd name="G5" fmla="*/ G4 G3 10800"/>
              <a:gd name="G6" fmla="+- 21600 0 G5"/>
              <a:gd name="T0" fmla="*/ 16572 w 21600"/>
              <a:gd name="T1" fmla="*/ 0 h 21600"/>
              <a:gd name="T2" fmla="*/ 0 w 21600"/>
              <a:gd name="T3" fmla="*/ 10800 h 21600"/>
              <a:gd name="T4" fmla="*/ 16572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572" y="0"/>
                </a:moveTo>
                <a:lnTo>
                  <a:pt x="16572" y="5400"/>
                </a:lnTo>
                <a:lnTo>
                  <a:pt x="3375" y="5400"/>
                </a:lnTo>
                <a:lnTo>
                  <a:pt x="3375" y="16200"/>
                </a:lnTo>
                <a:lnTo>
                  <a:pt x="16572" y="16200"/>
                </a:lnTo>
                <a:lnTo>
                  <a:pt x="16572"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2976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94874"/>
            <a:ext cx="5638801" cy="5763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02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4601" y="1094874"/>
            <a:ext cx="5867399" cy="5763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4569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C68933-B7CB-3D67-A0CA-5E2B4D6D2125}"/>
              </a:ext>
            </a:extLst>
          </p:cNvPr>
          <p:cNvSpPr txBox="1"/>
          <p:nvPr/>
        </p:nvSpPr>
        <p:spPr>
          <a:xfrm>
            <a:off x="0" y="843677"/>
            <a:ext cx="12192000" cy="5262979"/>
          </a:xfrm>
          <a:prstGeom prst="rect">
            <a:avLst/>
          </a:prstGeom>
          <a:noFill/>
        </p:spPr>
        <p:txBody>
          <a:bodyPr wrap="square">
            <a:spAutoFit/>
          </a:bodyPr>
          <a:lstStyle/>
          <a:p>
            <a:pPr marL="285750" indent="-28575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The number of bit positions in which two codewords differ is called the Hamming distance (Hamming, 1950). Its significance is that if two codewords are a Hamming distance </a:t>
            </a:r>
            <a:r>
              <a:rPr lang="en-US" sz="2800" i="1" dirty="0">
                <a:latin typeface="Times New Roman" panose="02020603050405020304" pitchFamily="18" charset="0"/>
                <a:cs typeface="Times New Roman" panose="02020603050405020304" pitchFamily="18" charset="0"/>
              </a:rPr>
              <a:t>d</a:t>
            </a:r>
            <a:r>
              <a:rPr lang="en-US" sz="2800" dirty="0">
                <a:latin typeface="Times New Roman" panose="02020603050405020304" pitchFamily="18" charset="0"/>
                <a:cs typeface="Times New Roman" panose="02020603050405020304" pitchFamily="18" charset="0"/>
              </a:rPr>
              <a:t> apart, it will require </a:t>
            </a:r>
            <a:r>
              <a:rPr lang="en-US" sz="2800" i="1" dirty="0">
                <a:latin typeface="Times New Roman" panose="02020603050405020304" pitchFamily="18" charset="0"/>
                <a:cs typeface="Times New Roman" panose="02020603050405020304" pitchFamily="18" charset="0"/>
              </a:rPr>
              <a:t>d</a:t>
            </a:r>
            <a:r>
              <a:rPr lang="en-US" sz="2800" dirty="0">
                <a:latin typeface="Times New Roman" panose="02020603050405020304" pitchFamily="18" charset="0"/>
                <a:cs typeface="Times New Roman" panose="02020603050405020304" pitchFamily="18" charset="0"/>
              </a:rPr>
              <a:t> single-bit errors to convert one into the other.</a:t>
            </a:r>
          </a:p>
          <a:p>
            <a:pPr marL="285750" indent="-28575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The error-detecting and error-correcting properties of a code depend on its Hamming distance. To detect </a:t>
            </a:r>
            <a:r>
              <a:rPr lang="en-US" sz="2800" i="1" dirty="0">
                <a:latin typeface="Times New Roman" panose="02020603050405020304" pitchFamily="18" charset="0"/>
                <a:cs typeface="Times New Roman" panose="02020603050405020304" pitchFamily="18" charset="0"/>
              </a:rPr>
              <a:t>d</a:t>
            </a:r>
            <a:r>
              <a:rPr lang="en-US" sz="2800" dirty="0">
                <a:latin typeface="Times New Roman" panose="02020603050405020304" pitchFamily="18" charset="0"/>
                <a:cs typeface="Times New Roman" panose="02020603050405020304" pitchFamily="18" charset="0"/>
              </a:rPr>
              <a:t> errors, you need a distance </a:t>
            </a:r>
            <a:r>
              <a:rPr lang="en-US" sz="2800" i="1" dirty="0">
                <a:latin typeface="Times New Roman" panose="02020603050405020304" pitchFamily="18" charset="0"/>
                <a:cs typeface="Times New Roman" panose="02020603050405020304" pitchFamily="18" charset="0"/>
              </a:rPr>
              <a:t>d+1 </a:t>
            </a:r>
            <a:r>
              <a:rPr lang="en-US" sz="2800" dirty="0">
                <a:latin typeface="Times New Roman" panose="02020603050405020304" pitchFamily="18" charset="0"/>
                <a:cs typeface="Times New Roman" panose="02020603050405020304" pitchFamily="18" charset="0"/>
              </a:rPr>
              <a:t>code because with such a code there is no way that </a:t>
            </a:r>
            <a:r>
              <a:rPr lang="en-US" sz="2800" i="1" dirty="0">
                <a:latin typeface="Times New Roman" panose="02020603050405020304" pitchFamily="18" charset="0"/>
                <a:cs typeface="Times New Roman" panose="02020603050405020304" pitchFamily="18" charset="0"/>
              </a:rPr>
              <a:t>d</a:t>
            </a:r>
            <a:r>
              <a:rPr lang="en-US" sz="2800" dirty="0">
                <a:latin typeface="Times New Roman" panose="02020603050405020304" pitchFamily="18" charset="0"/>
                <a:cs typeface="Times New Roman" panose="02020603050405020304" pitchFamily="18" charset="0"/>
              </a:rPr>
              <a:t> single-bit errors can change a valid codeword into another valid codeword. When the receiver sees an invalid codeword, it can tell that a transmission error has occurred. Similarly, to correct </a:t>
            </a:r>
            <a:r>
              <a:rPr lang="en-US" sz="2800" i="1" dirty="0">
                <a:latin typeface="Times New Roman" panose="02020603050405020304" pitchFamily="18" charset="0"/>
                <a:cs typeface="Times New Roman" panose="02020603050405020304" pitchFamily="18" charset="0"/>
              </a:rPr>
              <a:t>d</a:t>
            </a:r>
            <a:r>
              <a:rPr lang="en-US" sz="2800" dirty="0">
                <a:latin typeface="Times New Roman" panose="02020603050405020304" pitchFamily="18" charset="0"/>
                <a:cs typeface="Times New Roman" panose="02020603050405020304" pitchFamily="18" charset="0"/>
              </a:rPr>
              <a:t> errors, you need a distance </a:t>
            </a:r>
            <a:r>
              <a:rPr lang="en-US" sz="2800" i="1" dirty="0">
                <a:latin typeface="Times New Roman" panose="02020603050405020304" pitchFamily="18" charset="0"/>
                <a:cs typeface="Times New Roman" panose="02020603050405020304" pitchFamily="18" charset="0"/>
              </a:rPr>
              <a:t>2d+1 </a:t>
            </a:r>
            <a:r>
              <a:rPr lang="en-US" sz="2800" dirty="0">
                <a:latin typeface="Times New Roman" panose="02020603050405020304" pitchFamily="18" charset="0"/>
                <a:cs typeface="Times New Roman" panose="02020603050405020304" pitchFamily="18" charset="0"/>
              </a:rPr>
              <a:t>code because that way the legal codewords are so far apart that even with d changes, the original codeword is still closer than any other codeword, so it can be uniquely determined.</a:t>
            </a:r>
          </a:p>
        </p:txBody>
      </p:sp>
      <p:sp>
        <p:nvSpPr>
          <p:cNvPr id="4" name="TextBox 3">
            <a:extLst>
              <a:ext uri="{FF2B5EF4-FFF2-40B4-BE49-F238E27FC236}">
                <a16:creationId xmlns:a16="http://schemas.microsoft.com/office/drawing/2014/main" id="{0A95FD7A-1CEB-51CE-8E61-A780882DC71B}"/>
              </a:ext>
            </a:extLst>
          </p:cNvPr>
          <p:cNvSpPr txBox="1"/>
          <p:nvPr/>
        </p:nvSpPr>
        <p:spPr>
          <a:xfrm>
            <a:off x="0" y="159026"/>
            <a:ext cx="12192000"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HAMMING CODE</a:t>
            </a:r>
          </a:p>
        </p:txBody>
      </p:sp>
    </p:spTree>
    <p:extLst>
      <p:ext uri="{BB962C8B-B14F-4D97-AF65-F5344CB8AC3E}">
        <p14:creationId xmlns:p14="http://schemas.microsoft.com/office/powerpoint/2010/main" val="2896176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834" y="21772"/>
            <a:ext cx="9136408" cy="6836229"/>
          </a:xfrm>
          <a:prstGeom prst="rect">
            <a:avLst/>
          </a:prstGeom>
        </p:spPr>
      </p:pic>
    </p:spTree>
    <p:extLst>
      <p:ext uri="{BB962C8B-B14F-4D97-AF65-F5344CB8AC3E}">
        <p14:creationId xmlns:p14="http://schemas.microsoft.com/office/powerpoint/2010/main" val="2626783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886" y="0"/>
            <a:ext cx="9133114" cy="6858000"/>
          </a:xfrm>
          <a:prstGeom prst="rect">
            <a:avLst/>
          </a:prstGeom>
        </p:spPr>
      </p:pic>
    </p:spTree>
    <p:extLst>
      <p:ext uri="{BB962C8B-B14F-4D97-AF65-F5344CB8AC3E}">
        <p14:creationId xmlns:p14="http://schemas.microsoft.com/office/powerpoint/2010/main" val="11810778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03378C-8B92-A8D5-5599-E7EB608D8D64}"/>
              </a:ext>
            </a:extLst>
          </p:cNvPr>
          <p:cNvSpPr txBox="1"/>
          <p:nvPr/>
        </p:nvSpPr>
        <p:spPr>
          <a:xfrm>
            <a:off x="0" y="92765"/>
            <a:ext cx="12192000"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ERROR CORRECTION</a:t>
            </a:r>
          </a:p>
        </p:txBody>
      </p:sp>
      <p:sp>
        <p:nvSpPr>
          <p:cNvPr id="2" name="TextBox 1">
            <a:extLst>
              <a:ext uri="{FF2B5EF4-FFF2-40B4-BE49-F238E27FC236}">
                <a16:creationId xmlns:a16="http://schemas.microsoft.com/office/drawing/2014/main" id="{18DF490E-498B-0E3A-03BC-2E7C6B497A20}"/>
              </a:ext>
            </a:extLst>
          </p:cNvPr>
          <p:cNvSpPr txBox="1"/>
          <p:nvPr/>
        </p:nvSpPr>
        <p:spPr>
          <a:xfrm>
            <a:off x="0" y="677540"/>
            <a:ext cx="12192000" cy="6124754"/>
          </a:xfrm>
          <a:prstGeom prst="rect">
            <a:avLst/>
          </a:prstGeom>
          <a:noFill/>
        </p:spPr>
        <p:txBody>
          <a:bodyPr wrap="square">
            <a:spAutoFit/>
          </a:bodyPr>
          <a:lstStyle/>
          <a:p>
            <a:pPr marL="457200" indent="-45720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After an error is detected, there are two approaches to correction of errors:</a:t>
            </a:r>
          </a:p>
          <a:p>
            <a:pPr marL="731520" indent="-457200"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 Reverse Error Correction (REC) </a:t>
            </a:r>
          </a:p>
          <a:p>
            <a:pPr marL="731520" indent="-457200"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Forward Error Correction (FEC). </a:t>
            </a:r>
          </a:p>
          <a:p>
            <a:pPr marL="457200" indent="-45720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In the first approach, the receiver requests for retransmission of the codeword whenever it detects an error. If there is no error, the receiver returns an acknowledgment for the received codewords. Reverse error correction methods are extensively used in data networks. But these methods require the following conditions for their efficiency:</a:t>
            </a:r>
          </a:p>
          <a:p>
            <a:pPr marL="285750" indent="-28575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There should be a return channel from receiver to sender. The return channel should have a low error rate, otherwise, the retransmission requests and acknowledgments may be lost. </a:t>
            </a:r>
          </a:p>
          <a:p>
            <a:pPr marL="285750" indent="-28575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High transmission time of onward and return channels imposes memory and throughput constraints as the code words must be stored by the sender till they are acknowledged.</a:t>
            </a:r>
          </a:p>
        </p:txBody>
      </p:sp>
    </p:spTree>
    <p:extLst>
      <p:ext uri="{BB962C8B-B14F-4D97-AF65-F5344CB8AC3E}">
        <p14:creationId xmlns:p14="http://schemas.microsoft.com/office/powerpoint/2010/main" val="25519270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8C61AD-B2CE-FBFB-C861-7CD9A5F483F8}"/>
              </a:ext>
            </a:extLst>
          </p:cNvPr>
          <p:cNvSpPr txBox="1"/>
          <p:nvPr/>
        </p:nvSpPr>
        <p:spPr>
          <a:xfrm>
            <a:off x="3551582" y="2159600"/>
            <a:ext cx="5406887"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Concept Of Forward Error Correction (FEC)</a:t>
            </a:r>
          </a:p>
        </p:txBody>
      </p:sp>
      <p:pic>
        <p:nvPicPr>
          <p:cNvPr id="5" name="Picture 4">
            <a:extLst>
              <a:ext uri="{FF2B5EF4-FFF2-40B4-BE49-F238E27FC236}">
                <a16:creationId xmlns:a16="http://schemas.microsoft.com/office/drawing/2014/main" id="{8A068A7D-30F1-D4DF-3468-80CBEA90F2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840" y="2559710"/>
            <a:ext cx="8421275" cy="3646247"/>
          </a:xfrm>
          <a:prstGeom prst="rect">
            <a:avLst/>
          </a:prstGeom>
        </p:spPr>
      </p:pic>
      <p:sp>
        <p:nvSpPr>
          <p:cNvPr id="4" name="TextBox 3">
            <a:extLst>
              <a:ext uri="{FF2B5EF4-FFF2-40B4-BE49-F238E27FC236}">
                <a16:creationId xmlns:a16="http://schemas.microsoft.com/office/drawing/2014/main" id="{30FB88B7-7DF2-F0EB-F8B6-B29875B721C9}"/>
              </a:ext>
            </a:extLst>
          </p:cNvPr>
          <p:cNvSpPr txBox="1"/>
          <p:nvPr/>
        </p:nvSpPr>
        <p:spPr>
          <a:xfrm>
            <a:off x="0" y="652043"/>
            <a:ext cx="12192001" cy="1384995"/>
          </a:xfrm>
          <a:prstGeom prst="rect">
            <a:avLst/>
          </a:prstGeom>
          <a:noFill/>
        </p:spPr>
        <p:txBody>
          <a:bodyPr wrap="square">
            <a:spAutoFit/>
          </a:bodyPr>
          <a:lstStyle/>
          <a:p>
            <a:pPr marL="285750" indent="-28575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In the second approach, the code is so designed that it is possible for the receiver to detect and correct the errors as well. The receiver locates the errors by analyzing the received code word and reverses the erroneous bits. </a:t>
            </a:r>
          </a:p>
        </p:txBody>
      </p:sp>
      <p:sp>
        <p:nvSpPr>
          <p:cNvPr id="6" name="TextBox 5">
            <a:extLst>
              <a:ext uri="{FF2B5EF4-FFF2-40B4-BE49-F238E27FC236}">
                <a16:creationId xmlns:a16="http://schemas.microsoft.com/office/drawing/2014/main" id="{6B30E8BC-0218-622A-946E-8B74A44E72A5}"/>
              </a:ext>
            </a:extLst>
          </p:cNvPr>
          <p:cNvSpPr txBox="1"/>
          <p:nvPr/>
        </p:nvSpPr>
        <p:spPr>
          <a:xfrm>
            <a:off x="0" y="92765"/>
            <a:ext cx="12192000"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ERROR CORRECTION</a:t>
            </a:r>
          </a:p>
        </p:txBody>
      </p:sp>
      <p:sp>
        <p:nvSpPr>
          <p:cNvPr id="2" name="Rectangle 1">
            <a:extLst>
              <a:ext uri="{FF2B5EF4-FFF2-40B4-BE49-F238E27FC236}">
                <a16:creationId xmlns:a16="http://schemas.microsoft.com/office/drawing/2014/main" id="{7A23852C-33A4-573B-5583-540ED1BAF678}"/>
              </a:ext>
            </a:extLst>
          </p:cNvPr>
          <p:cNvSpPr/>
          <p:nvPr/>
        </p:nvSpPr>
        <p:spPr>
          <a:xfrm>
            <a:off x="0" y="6405571"/>
            <a:ext cx="4297138"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Figure 13: Forward Error Correction</a:t>
            </a:r>
          </a:p>
        </p:txBody>
      </p:sp>
    </p:spTree>
    <p:extLst>
      <p:ext uri="{BB962C8B-B14F-4D97-AF65-F5344CB8AC3E}">
        <p14:creationId xmlns:p14="http://schemas.microsoft.com/office/powerpoint/2010/main" val="3807982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701E9B-BECA-16AD-728F-BB412D6EE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758609"/>
          </a:xfrm>
          <a:prstGeom prst="rect">
            <a:avLst/>
          </a:prstGeom>
        </p:spPr>
      </p:pic>
    </p:spTree>
    <p:extLst>
      <p:ext uri="{BB962C8B-B14F-4D97-AF65-F5344CB8AC3E}">
        <p14:creationId xmlns:p14="http://schemas.microsoft.com/office/powerpoint/2010/main" val="2111864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C10374-78DB-CDA7-EE96-8EAE4FF20A92}"/>
              </a:ext>
            </a:extLst>
          </p:cNvPr>
          <p:cNvPicPr>
            <a:picLocks noChangeAspect="1"/>
          </p:cNvPicPr>
          <p:nvPr/>
        </p:nvPicPr>
        <p:blipFill rotWithShape="1">
          <a:blip r:embed="rId2">
            <a:extLst>
              <a:ext uri="{28A0092B-C50C-407E-A947-70E740481C1C}">
                <a14:useLocalDpi xmlns:a14="http://schemas.microsoft.com/office/drawing/2010/main" val="0"/>
              </a:ext>
            </a:extLst>
          </a:blip>
          <a:srcRect b="8019"/>
          <a:stretch/>
        </p:blipFill>
        <p:spPr>
          <a:xfrm>
            <a:off x="0" y="0"/>
            <a:ext cx="12191999" cy="6858000"/>
          </a:xfrm>
          <a:prstGeom prst="rect">
            <a:avLst/>
          </a:prstGeom>
        </p:spPr>
      </p:pic>
    </p:spTree>
    <p:extLst>
      <p:ext uri="{BB962C8B-B14F-4D97-AF65-F5344CB8AC3E}">
        <p14:creationId xmlns:p14="http://schemas.microsoft.com/office/powerpoint/2010/main" val="3526705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19610"/>
            <a:ext cx="12192000" cy="1815882"/>
          </a:xfrm>
          <a:prstGeom prst="rect">
            <a:avLst/>
          </a:prstGeom>
        </p:spPr>
        <p:txBody>
          <a:bodyPr wrap="square">
            <a:spAutoFit/>
          </a:bodyPr>
          <a:lstStyle/>
          <a:p>
            <a:pPr marL="457200" indent="-45720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Burst Error: When two or more consecutive bits in the data unit have changed (from 1 to 0 or from 0 to 1). </a:t>
            </a:r>
          </a:p>
          <a:p>
            <a:pPr marL="457200" indent="-45720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The last erroneous bit in the burst and the first erroneous bit in the following burst are accordingly separated by x correct bits or more.</a:t>
            </a:r>
          </a:p>
        </p:txBody>
      </p:sp>
      <p:pic>
        <p:nvPicPr>
          <p:cNvPr id="4" name="Picture 3"/>
          <p:cNvPicPr>
            <a:picLocks noChangeAspect="1"/>
          </p:cNvPicPr>
          <p:nvPr/>
        </p:nvPicPr>
        <p:blipFill>
          <a:blip r:embed="rId2"/>
          <a:stretch>
            <a:fillRect/>
          </a:stretch>
        </p:blipFill>
        <p:spPr>
          <a:xfrm>
            <a:off x="0" y="4002157"/>
            <a:ext cx="4797287" cy="2345634"/>
          </a:xfrm>
          <a:prstGeom prst="rect">
            <a:avLst/>
          </a:prstGeom>
        </p:spPr>
      </p:pic>
      <p:pic>
        <p:nvPicPr>
          <p:cNvPr id="5" name="Picture 4"/>
          <p:cNvPicPr>
            <a:picLocks noChangeAspect="1"/>
          </p:cNvPicPr>
          <p:nvPr/>
        </p:nvPicPr>
        <p:blipFill>
          <a:blip r:embed="rId3"/>
          <a:stretch>
            <a:fillRect/>
          </a:stretch>
        </p:blipFill>
        <p:spPr>
          <a:xfrm>
            <a:off x="7076661" y="4002158"/>
            <a:ext cx="5115339" cy="2345634"/>
          </a:xfrm>
          <a:prstGeom prst="rect">
            <a:avLst/>
          </a:prstGeom>
        </p:spPr>
      </p:pic>
      <p:sp>
        <p:nvSpPr>
          <p:cNvPr id="8" name="Rectangle 7"/>
          <p:cNvSpPr/>
          <p:nvPr/>
        </p:nvSpPr>
        <p:spPr>
          <a:xfrm>
            <a:off x="1558834" y="6462542"/>
            <a:ext cx="2324354" cy="369332"/>
          </a:xfrm>
          <a:prstGeom prst="rect">
            <a:avLst/>
          </a:prstGeom>
        </p:spPr>
        <p:txBody>
          <a:bodyPr wrap="none">
            <a:spAutoFit/>
          </a:bodyPr>
          <a:lstStyle/>
          <a:p>
            <a:r>
              <a:rPr lang="en-US" b="1" dirty="0">
                <a:latin typeface="TimesNewRomanPS-BoldItalicMT"/>
              </a:rPr>
              <a:t>Figure 2: Burst Error</a:t>
            </a:r>
            <a:endParaRPr lang="en-US" dirty="0"/>
          </a:p>
        </p:txBody>
      </p:sp>
      <p:sp>
        <p:nvSpPr>
          <p:cNvPr id="10" name="Rectangle 9"/>
          <p:cNvSpPr/>
          <p:nvPr/>
        </p:nvSpPr>
        <p:spPr>
          <a:xfrm>
            <a:off x="0" y="34835"/>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TYPE OF ERRORS</a:t>
            </a:r>
          </a:p>
        </p:txBody>
      </p:sp>
    </p:spTree>
    <p:extLst>
      <p:ext uri="{BB962C8B-B14F-4D97-AF65-F5344CB8AC3E}">
        <p14:creationId xmlns:p14="http://schemas.microsoft.com/office/powerpoint/2010/main" val="1516975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94229"/>
            <a:ext cx="12192000" cy="523220"/>
          </a:xfrm>
          <a:prstGeom prst="rect">
            <a:avLst/>
          </a:prstGeom>
        </p:spPr>
        <p:txBody>
          <a:bodyPr wrap="square">
            <a:spAutoFit/>
          </a:bodyPr>
          <a:lstStyle/>
          <a:p>
            <a:pPr marL="285750" indent="-28575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Burst errors do not necessarily mean that the errors occur in consecutive bits</a:t>
            </a:r>
          </a:p>
        </p:txBody>
      </p:sp>
      <p:pic>
        <p:nvPicPr>
          <p:cNvPr id="7" name="Picture 6"/>
          <p:cNvPicPr>
            <a:picLocks noChangeAspect="1"/>
          </p:cNvPicPr>
          <p:nvPr/>
        </p:nvPicPr>
        <p:blipFill>
          <a:blip r:embed="rId2"/>
          <a:stretch>
            <a:fillRect/>
          </a:stretch>
        </p:blipFill>
        <p:spPr>
          <a:xfrm>
            <a:off x="93617" y="1430106"/>
            <a:ext cx="5621383" cy="2321386"/>
          </a:xfrm>
          <a:prstGeom prst="rect">
            <a:avLst/>
          </a:prstGeom>
        </p:spPr>
      </p:pic>
      <p:sp>
        <p:nvSpPr>
          <p:cNvPr id="8" name="Rectangle 7"/>
          <p:cNvSpPr/>
          <p:nvPr/>
        </p:nvSpPr>
        <p:spPr>
          <a:xfrm>
            <a:off x="0" y="6488668"/>
            <a:ext cx="2324354" cy="369332"/>
          </a:xfrm>
          <a:prstGeom prst="rect">
            <a:avLst/>
          </a:prstGeom>
        </p:spPr>
        <p:txBody>
          <a:bodyPr wrap="none">
            <a:spAutoFit/>
          </a:bodyPr>
          <a:lstStyle/>
          <a:p>
            <a:r>
              <a:rPr lang="en-US" b="1" dirty="0">
                <a:latin typeface="TimesNewRomanPS-BoldItalicMT"/>
              </a:rPr>
              <a:t>Figure 3: Burst Error</a:t>
            </a:r>
            <a:endParaRPr lang="en-US" dirty="0"/>
          </a:p>
        </p:txBody>
      </p:sp>
      <p:sp>
        <p:nvSpPr>
          <p:cNvPr id="9" name="Rectangle 8"/>
          <p:cNvSpPr/>
          <p:nvPr/>
        </p:nvSpPr>
        <p:spPr>
          <a:xfrm>
            <a:off x="7239000" y="4890053"/>
            <a:ext cx="4953000" cy="1384995"/>
          </a:xfrm>
          <a:prstGeom prst="rect">
            <a:avLst/>
          </a:prstGeom>
        </p:spPr>
        <p:txBody>
          <a:bodyPr wrap="square">
            <a:spAutoFit/>
          </a:bodyPr>
          <a:lstStyle/>
          <a:p>
            <a:pPr algn="just"/>
            <a:r>
              <a:rPr lang="en-US" sz="2800" b="1" dirty="0">
                <a:latin typeface="TimesNewRomanPS-BoldItalicMT"/>
              </a:rPr>
              <a:t>Multiple-Bit Error: </a:t>
            </a:r>
            <a:r>
              <a:rPr lang="en-US" sz="2800" dirty="0">
                <a:latin typeface="TimesNewRomanPS-BoldItalicMT"/>
              </a:rPr>
              <a:t>when two or more nonconsecutive bits in the data unit have changed</a:t>
            </a:r>
            <a:endParaRPr lang="en-US" sz="2800" dirty="0"/>
          </a:p>
        </p:txBody>
      </p:sp>
      <p:sp>
        <p:nvSpPr>
          <p:cNvPr id="10" name="Rectangle 9"/>
          <p:cNvSpPr/>
          <p:nvPr/>
        </p:nvSpPr>
        <p:spPr>
          <a:xfrm>
            <a:off x="0" y="34835"/>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TYPE OF ERRORS</a:t>
            </a:r>
          </a:p>
        </p:txBody>
      </p:sp>
    </p:spTree>
    <p:extLst>
      <p:ext uri="{BB962C8B-B14F-4D97-AF65-F5344CB8AC3E}">
        <p14:creationId xmlns:p14="http://schemas.microsoft.com/office/powerpoint/2010/main" val="3408843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500" t="13686" r="833" b="2676"/>
          <a:stretch/>
        </p:blipFill>
        <p:spPr>
          <a:xfrm>
            <a:off x="1524001" y="685800"/>
            <a:ext cx="9120051" cy="6096000"/>
          </a:xfrm>
          <a:prstGeom prst="rect">
            <a:avLst/>
          </a:prstGeom>
        </p:spPr>
      </p:pic>
      <p:sp>
        <p:nvSpPr>
          <p:cNvPr id="4" name="Rectangle 3"/>
          <p:cNvSpPr/>
          <p:nvPr/>
        </p:nvSpPr>
        <p:spPr>
          <a:xfrm>
            <a:off x="1545772" y="34835"/>
            <a:ext cx="9122229" cy="646331"/>
          </a:xfrm>
          <a:prstGeom prst="rect">
            <a:avLst/>
          </a:prstGeom>
        </p:spPr>
        <p:txBody>
          <a:bodyPr wrap="square">
            <a:spAutoFit/>
          </a:bodyPr>
          <a:lstStyle/>
          <a:p>
            <a:pPr algn="ctr"/>
            <a:r>
              <a:rPr lang="en-US" sz="3600" b="1" dirty="0">
                <a:latin typeface="Times New Roman" panose="02020603050405020304" pitchFamily="18" charset="0"/>
                <a:cs typeface="Times New Roman" panose="02020603050405020304" pitchFamily="18" charset="0"/>
              </a:rPr>
              <a:t>TYPE OF ERRORS</a:t>
            </a:r>
          </a:p>
        </p:txBody>
      </p:sp>
    </p:spTree>
    <p:extLst>
      <p:ext uri="{BB962C8B-B14F-4D97-AF65-F5344CB8AC3E}">
        <p14:creationId xmlns:p14="http://schemas.microsoft.com/office/powerpoint/2010/main" val="3013729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B8B726-0439-A459-981A-C627FC3F9A6D}"/>
              </a:ext>
            </a:extLst>
          </p:cNvPr>
          <p:cNvSpPr txBox="1"/>
          <p:nvPr/>
        </p:nvSpPr>
        <p:spPr>
          <a:xfrm>
            <a:off x="-1" y="737176"/>
            <a:ext cx="12191999" cy="4832092"/>
          </a:xfrm>
          <a:prstGeom prst="rect">
            <a:avLst/>
          </a:prstGeom>
          <a:noFill/>
        </p:spPr>
        <p:txBody>
          <a:bodyPr wrap="square">
            <a:spAutoFit/>
          </a:bodyPr>
          <a:lstStyle/>
          <a:p>
            <a:pPr marL="285750" indent="-28575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Error control involves two basic steps, error detection, and error correction. The content errors are detected by introducing additional check bits in a block of the data bits. The sender encodes the check bits in such a way that the receiver can be able to detect the content errors. There are coding schemes that enable the receiver to correct the error. Alternatively, the receiver simply requests the sender for retransmission of the data block whenever it detects errors. </a:t>
            </a:r>
          </a:p>
          <a:p>
            <a:pPr marL="285750" indent="-28575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Error detection in the link layer is usually more sophisticated and is implemented in hardware. Error correction is similar to error detection, except that a receiver not only detects when bit errors have occurred in the frame but also determines exactly where in the frame the errors have occurred (and then corrects these errors).</a:t>
            </a:r>
          </a:p>
        </p:txBody>
      </p:sp>
      <p:sp>
        <p:nvSpPr>
          <p:cNvPr id="2" name="Rectangle 1">
            <a:extLst>
              <a:ext uri="{FF2B5EF4-FFF2-40B4-BE49-F238E27FC236}">
                <a16:creationId xmlns:a16="http://schemas.microsoft.com/office/drawing/2014/main" id="{FD483F6C-EA20-95D6-58D2-24BBE3304858}"/>
              </a:ext>
            </a:extLst>
          </p:cNvPr>
          <p:cNvSpPr/>
          <p:nvPr/>
        </p:nvSpPr>
        <p:spPr>
          <a:xfrm>
            <a:off x="0" y="152401"/>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ERROR DETECTION/CORRECTION</a:t>
            </a:r>
          </a:p>
        </p:txBody>
      </p:sp>
    </p:spTree>
    <p:extLst>
      <p:ext uri="{BB962C8B-B14F-4D97-AF65-F5344CB8AC3E}">
        <p14:creationId xmlns:p14="http://schemas.microsoft.com/office/powerpoint/2010/main" val="2205627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7CF831-8541-CEB9-BA51-864C3C6FF873}"/>
              </a:ext>
            </a:extLst>
          </p:cNvPr>
          <p:cNvSpPr txBox="1"/>
          <p:nvPr/>
        </p:nvSpPr>
        <p:spPr>
          <a:xfrm>
            <a:off x="0" y="798732"/>
            <a:ext cx="12192000" cy="3539430"/>
          </a:xfrm>
          <a:prstGeom prst="rect">
            <a:avLst/>
          </a:prstGeom>
          <a:noFill/>
        </p:spPr>
        <p:txBody>
          <a:bodyPr wrap="square">
            <a:spAutoFit/>
          </a:bodyPr>
          <a:lstStyle/>
          <a:p>
            <a:pPr marL="285750" indent="-28575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Error detection and correction techniques allow the receiver to sometimes, but not always, detect that bit errors have occurred. Even with the use of error detection bits, there may still be undetected bit errors; that is, the receiver may be unaware that the received information contains bit errors.</a:t>
            </a:r>
          </a:p>
          <a:p>
            <a:pPr marL="285750" indent="-28575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As a consequence, the receiver might deliver a corrupted datagram to the network layer, or be unaware that the contents of a field in the frame’s header have been corrupted. We thus want to choose an error-detection scheme that keeps the probability of such occurrences small.</a:t>
            </a:r>
          </a:p>
        </p:txBody>
      </p:sp>
      <p:sp>
        <p:nvSpPr>
          <p:cNvPr id="3" name="Rectangle 2">
            <a:extLst>
              <a:ext uri="{FF2B5EF4-FFF2-40B4-BE49-F238E27FC236}">
                <a16:creationId xmlns:a16="http://schemas.microsoft.com/office/drawing/2014/main" id="{032F163C-3B53-F233-04C3-006B37691DED}"/>
              </a:ext>
            </a:extLst>
          </p:cNvPr>
          <p:cNvSpPr/>
          <p:nvPr/>
        </p:nvSpPr>
        <p:spPr>
          <a:xfrm>
            <a:off x="0" y="152401"/>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ERROR DETECTION/CORRECTION</a:t>
            </a:r>
          </a:p>
        </p:txBody>
      </p:sp>
    </p:spTree>
    <p:extLst>
      <p:ext uri="{BB962C8B-B14F-4D97-AF65-F5344CB8AC3E}">
        <p14:creationId xmlns:p14="http://schemas.microsoft.com/office/powerpoint/2010/main" val="1631817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1"/>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ERROR DETECTION/CORRECTION</a:t>
            </a:r>
          </a:p>
        </p:txBody>
      </p:sp>
      <p:sp>
        <p:nvSpPr>
          <p:cNvPr id="3" name="Rectangle 2"/>
          <p:cNvSpPr/>
          <p:nvPr/>
        </p:nvSpPr>
        <p:spPr>
          <a:xfrm>
            <a:off x="0" y="612045"/>
            <a:ext cx="12192000" cy="3970318"/>
          </a:xfrm>
          <a:prstGeom prst="rect">
            <a:avLst/>
          </a:prstGeom>
        </p:spPr>
        <p:txBody>
          <a:bodyPr wrap="square">
            <a:spAutoFit/>
          </a:bodyPr>
          <a:lstStyle/>
          <a:p>
            <a:pPr algn="just"/>
            <a:r>
              <a:rPr lang="en-US" sz="2800" b="1" dirty="0">
                <a:latin typeface="Times New Roman" panose="02020603050405020304" pitchFamily="18" charset="0"/>
                <a:cs typeface="Times New Roman" panose="02020603050405020304" pitchFamily="18" charset="0"/>
              </a:rPr>
              <a:t>REDUNDANCY:</a:t>
            </a:r>
          </a:p>
          <a:p>
            <a:pPr algn="just"/>
            <a:r>
              <a:rPr lang="en-US" sz="2800" dirty="0">
                <a:latin typeface="Times New Roman" panose="02020603050405020304" pitchFamily="18" charset="0"/>
                <a:cs typeface="Times New Roman" panose="02020603050405020304" pitchFamily="18" charset="0"/>
              </a:rPr>
              <a:t>To detect or correct errors, we need to send extra (redundant) bits of data. The receiver will be able to detect or correct the error using the extra information. </a:t>
            </a:r>
          </a:p>
          <a:p>
            <a:pPr marL="285750" indent="-285750" algn="jus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Detection</a:t>
            </a:r>
            <a:r>
              <a:rPr lang="en-US" sz="2800" dirty="0">
                <a:latin typeface="Times New Roman" panose="02020603050405020304" pitchFamily="18" charset="0"/>
                <a:cs typeface="Times New Roman" panose="02020603050405020304" pitchFamily="18" charset="0"/>
              </a:rPr>
              <a:t> </a:t>
            </a:r>
          </a:p>
          <a:p>
            <a:pPr marL="54864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Looking at the existence of any error, as YES or NO. </a:t>
            </a:r>
          </a:p>
          <a:p>
            <a:pPr marL="54864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Retransmission if YES. Automatic repeat request (ARQ) </a:t>
            </a:r>
          </a:p>
          <a:p>
            <a:pPr marL="285750" indent="-285750" algn="jus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Correction </a:t>
            </a:r>
          </a:p>
          <a:p>
            <a:pPr marL="54864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Looking at both the number of errors and the location of the errors in a message.</a:t>
            </a:r>
          </a:p>
          <a:p>
            <a:pPr marL="54864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Forward error correction. (FEC)</a:t>
            </a:r>
          </a:p>
        </p:txBody>
      </p:sp>
    </p:spTree>
    <p:extLst>
      <p:ext uri="{BB962C8B-B14F-4D97-AF65-F5344CB8AC3E}">
        <p14:creationId xmlns:p14="http://schemas.microsoft.com/office/powerpoint/2010/main" val="72688874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1393</TotalTime>
  <Words>3313</Words>
  <Application>Microsoft Office PowerPoint</Application>
  <PresentationFormat>Widescreen</PresentationFormat>
  <Paragraphs>158</Paragraphs>
  <Slides>39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Calibri</vt:lpstr>
      <vt:lpstr>Calibri Light</vt:lpstr>
      <vt:lpstr>Times New Roman</vt:lpstr>
      <vt:lpstr>TimesNewRomanPS-BoldItalicMT</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DIVISION IN CRC ENCODER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Dr. Isaac A. Aboagye</cp:lastModifiedBy>
  <cp:revision>39</cp:revision>
  <dcterms:created xsi:type="dcterms:W3CDTF">2023-01-15T16:32:13Z</dcterms:created>
  <dcterms:modified xsi:type="dcterms:W3CDTF">2024-12-27T12:46:37Z</dcterms:modified>
</cp:coreProperties>
</file>